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64" r:id="rId2"/>
    <p:sldId id="263" r:id="rId3"/>
    <p:sldId id="274" r:id="rId4"/>
    <p:sldId id="275" r:id="rId5"/>
    <p:sldId id="276" r:id="rId6"/>
    <p:sldId id="257" r:id="rId7"/>
    <p:sldId id="258" r:id="rId8"/>
    <p:sldId id="259" r:id="rId9"/>
    <p:sldId id="273" r:id="rId10"/>
    <p:sldId id="277" r:id="rId11"/>
    <p:sldId id="278" r:id="rId12"/>
    <p:sldId id="279" r:id="rId13"/>
    <p:sldId id="280" r:id="rId14"/>
    <p:sldId id="281" r:id="rId15"/>
    <p:sldId id="282" r:id="rId16"/>
    <p:sldId id="283" r:id="rId17"/>
    <p:sldId id="284" r:id="rId18"/>
    <p:sldId id="286" r:id="rId19"/>
    <p:sldId id="291" r:id="rId20"/>
    <p:sldId id="285" r:id="rId21"/>
    <p:sldId id="292" r:id="rId22"/>
    <p:sldId id="293" r:id="rId23"/>
    <p:sldId id="294" r:id="rId24"/>
    <p:sldId id="295" r:id="rId25"/>
    <p:sldId id="272" r:id="rId2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244083-285A-4DDD-9463-AF07D41CF146}" type="datetimeFigureOut">
              <a:rPr lang="es-MX" smtClean="0"/>
              <a:t>20/03/2014</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F7130C-F38D-411C-80C0-8C909F07467B}" type="slidenum">
              <a:rPr lang="es-MX" smtClean="0"/>
              <a:t>‹Nº›</a:t>
            </a:fld>
            <a:endParaRPr lang="es-MX"/>
          </a:p>
        </p:txBody>
      </p:sp>
    </p:spTree>
    <p:extLst>
      <p:ext uri="{BB962C8B-B14F-4D97-AF65-F5344CB8AC3E}">
        <p14:creationId xmlns:p14="http://schemas.microsoft.com/office/powerpoint/2010/main" val="4135499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MX" altLang="es-MX" smtClean="0"/>
          </a:p>
        </p:txBody>
      </p:sp>
      <p:sp>
        <p:nvSpPr>
          <p:cNvPr id="13316"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8798564E-C083-4A51-B72F-0E86D8CD463E}" type="slidenum">
              <a:rPr lang="es-MX" altLang="es-MX" smtClean="0">
                <a:latin typeface="Tahoma" pitchFamily="34" charset="0"/>
              </a:rPr>
              <a:pPr eaLnBrk="1" hangingPunct="1">
                <a:spcBef>
                  <a:spcPct val="0"/>
                </a:spcBef>
              </a:pPr>
              <a:t>19</a:t>
            </a:fld>
            <a:endParaRPr lang="es-MX" altLang="es-MX" smtClean="0">
              <a:latin typeface="Tahoma"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20/03/2014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20/03/2014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20/03/2014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20/03/2014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20/03/2014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20/03/2014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20/03/2014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20/03/2014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20/03/2014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20/03/2014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20/03/2014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20/03/2014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3185487"/>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Contaduría</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Clases de deducciones (costo de lo vendido)</a:t>
            </a: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C.P. Alfredo Trejo Espino</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Enero – Junio 2014</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55576" y="980728"/>
            <a:ext cx="7632848" cy="4708981"/>
          </a:xfrm>
          <a:prstGeom prst="rect">
            <a:avLst/>
          </a:prstGeom>
          <a:noFill/>
        </p:spPr>
        <p:txBody>
          <a:bodyPr wrap="square" rtlCol="0">
            <a:spAutoFit/>
          </a:bodyPr>
          <a:lstStyle/>
          <a:p>
            <a:pPr algn="just"/>
            <a:r>
              <a:rPr lang="es-MX" sz="2000" dirty="0">
                <a:latin typeface="Arial" panose="020B0604020202020204" pitchFamily="34" charset="0"/>
                <a:cs typeface="Arial" panose="020B0604020202020204" pitchFamily="34" charset="0"/>
              </a:rPr>
              <a:t>Hasta el ejercicio 2004, las personas morales, al igual que las personas físicas deducían las compras efectivamente pagadas, pero a partir de 2005, la personas morales deducirán el costo de lo vendido en lugar de las compras mencionadas. </a:t>
            </a:r>
          </a:p>
          <a:p>
            <a:pPr algn="just"/>
            <a:endParaRPr lang="es-MX" sz="2000" dirty="0">
              <a:latin typeface="Arial" panose="020B0604020202020204" pitchFamily="34" charset="0"/>
              <a:cs typeface="Arial" panose="020B0604020202020204" pitchFamily="34" charset="0"/>
            </a:endParaRPr>
          </a:p>
          <a:p>
            <a:pPr algn="just"/>
            <a:r>
              <a:rPr lang="es-MX" sz="2000" dirty="0">
                <a:latin typeface="Arial" panose="020B0604020202020204" pitchFamily="34" charset="0"/>
                <a:cs typeface="Arial" panose="020B0604020202020204" pitchFamily="34" charset="0"/>
              </a:rPr>
              <a:t>Con esta modificación surge un grave problema, </a:t>
            </a:r>
            <a:r>
              <a:rPr lang="es-MX" sz="2000" dirty="0" smtClean="0">
                <a:latin typeface="Arial" panose="020B0604020202020204" pitchFamily="34" charset="0"/>
                <a:cs typeface="Arial" panose="020B0604020202020204" pitchFamily="34" charset="0"/>
              </a:rPr>
              <a:t>qué </a:t>
            </a:r>
            <a:r>
              <a:rPr lang="es-MX" sz="2000" dirty="0">
                <a:latin typeface="Arial" panose="020B0604020202020204" pitchFamily="34" charset="0"/>
                <a:cs typeface="Arial" panose="020B0604020202020204" pitchFamily="34" charset="0"/>
              </a:rPr>
              <a:t>pasa si una persona moral vende en 2005 o ejercicios posteriores solamente las compras realizadas en los ejercicios 2004 y anteriores?, de acuerdo con la LISR, todo el monto de la venta sería utilidad, en virtud que ya no puede deducir el costo de las mercancías vendidas pues éstas fueron deducidas en el momento que se compraron y se pagaron.</a:t>
            </a:r>
          </a:p>
          <a:p>
            <a:pPr algn="just"/>
            <a:endParaRPr lang="es-MX" sz="2000" dirty="0">
              <a:latin typeface="Arial" panose="020B0604020202020204" pitchFamily="34" charset="0"/>
              <a:cs typeface="Arial" panose="020B0604020202020204" pitchFamily="34" charset="0"/>
            </a:endParaRPr>
          </a:p>
          <a:p>
            <a:pPr algn="just"/>
            <a:r>
              <a:rPr lang="es-MX" sz="2000" dirty="0">
                <a:latin typeface="Arial" panose="020B0604020202020204" pitchFamily="34" charset="0"/>
                <a:cs typeface="Arial" panose="020B0604020202020204" pitchFamily="34" charset="0"/>
              </a:rPr>
              <a:t>Para subsanar de alguna forma esta situación la LISR en sus transitorios 2004 establece lo siguiente:</a:t>
            </a:r>
          </a:p>
        </p:txBody>
      </p:sp>
    </p:spTree>
    <p:extLst>
      <p:ext uri="{BB962C8B-B14F-4D97-AF65-F5344CB8AC3E}">
        <p14:creationId xmlns:p14="http://schemas.microsoft.com/office/powerpoint/2010/main" val="1210348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83568" y="1052736"/>
            <a:ext cx="7632848" cy="4339650"/>
          </a:xfrm>
          <a:prstGeom prst="rect">
            <a:avLst/>
          </a:prstGeom>
          <a:noFill/>
        </p:spPr>
        <p:txBody>
          <a:bodyPr wrap="square" rtlCol="0">
            <a:spAutoFit/>
          </a:bodyPr>
          <a:lstStyle/>
          <a:p>
            <a:pPr algn="just"/>
            <a:r>
              <a:rPr lang="es-MX" sz="2000" dirty="0">
                <a:latin typeface="Arial" panose="020B0604020202020204" pitchFamily="34" charset="0"/>
                <a:cs typeface="Arial" panose="020B0604020202020204" pitchFamily="34" charset="0"/>
              </a:rPr>
              <a:t>DISPOSICIONES TRANSITORIAS DE LA LEY DEL IMPUESTO SOBRE LA </a:t>
            </a:r>
            <a:r>
              <a:rPr lang="es-MX" sz="2000" dirty="0" smtClean="0">
                <a:latin typeface="Arial" panose="020B0604020202020204" pitchFamily="34" charset="0"/>
                <a:cs typeface="Arial" panose="020B0604020202020204" pitchFamily="34" charset="0"/>
              </a:rPr>
              <a:t>RENTA</a:t>
            </a:r>
          </a:p>
          <a:p>
            <a:pPr algn="just"/>
            <a:endParaRPr lang="es-MX" sz="2000" dirty="0">
              <a:latin typeface="Arial" panose="020B0604020202020204" pitchFamily="34" charset="0"/>
              <a:cs typeface="Arial" panose="020B0604020202020204" pitchFamily="34" charset="0"/>
            </a:endParaRPr>
          </a:p>
          <a:p>
            <a:pPr algn="just"/>
            <a:r>
              <a:rPr lang="es-MX" sz="2000" dirty="0">
                <a:latin typeface="Arial" panose="020B0604020202020204" pitchFamily="34" charset="0"/>
                <a:cs typeface="Arial" panose="020B0604020202020204" pitchFamily="34" charset="0"/>
              </a:rPr>
              <a:t>del DECRETO por el que se reforman, adicionan, derogan y establecen diversas disposiciones de la Ley del Impuesto Sobre la Renta, y de la Ley del Impuesto al Activo y establece los Subsidios para el Empleo y para la Nivelación del Ingreso, publicado en el Diario Oficial de la Federación de 1º. de diciembre de </a:t>
            </a:r>
            <a:r>
              <a:rPr lang="es-MX" sz="2000" dirty="0" smtClean="0">
                <a:latin typeface="Arial" panose="020B0604020202020204" pitchFamily="34" charset="0"/>
                <a:cs typeface="Arial" panose="020B0604020202020204" pitchFamily="34" charset="0"/>
              </a:rPr>
              <a:t>2004</a:t>
            </a:r>
          </a:p>
          <a:p>
            <a:endParaRPr lang="es-MX" sz="2000" dirty="0">
              <a:latin typeface="Arial" panose="020B0604020202020204" pitchFamily="34" charset="0"/>
              <a:cs typeface="Arial" panose="020B0604020202020204" pitchFamily="34" charset="0"/>
            </a:endParaRPr>
          </a:p>
          <a:p>
            <a:r>
              <a:rPr lang="es-MX" sz="2000" dirty="0">
                <a:latin typeface="Arial" panose="020B0604020202020204" pitchFamily="34" charset="0"/>
                <a:cs typeface="Arial" panose="020B0604020202020204" pitchFamily="34" charset="0"/>
              </a:rPr>
              <a:t>3- En relación con las modificaciones a que se refiere el Artículo Primero de este Decreto, se estará a lo siguiente:</a:t>
            </a:r>
          </a:p>
          <a:p>
            <a:endParaRPr lang="es-MX" dirty="0"/>
          </a:p>
          <a:p>
            <a:endParaRPr lang="es-MX" dirty="0"/>
          </a:p>
        </p:txBody>
      </p:sp>
    </p:spTree>
    <p:extLst>
      <p:ext uri="{BB962C8B-B14F-4D97-AF65-F5344CB8AC3E}">
        <p14:creationId xmlns:p14="http://schemas.microsoft.com/office/powerpoint/2010/main" val="3232458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11560" y="836712"/>
            <a:ext cx="8208912" cy="3724096"/>
          </a:xfrm>
          <a:prstGeom prst="rect">
            <a:avLst/>
          </a:prstGeom>
          <a:noFill/>
        </p:spPr>
        <p:txBody>
          <a:bodyPr wrap="square" rtlCol="0">
            <a:spAutoFit/>
          </a:bodyPr>
          <a:lstStyle/>
          <a:p>
            <a:r>
              <a:rPr lang="es-MX" dirty="0" smtClean="0"/>
              <a:t>…….</a:t>
            </a:r>
          </a:p>
          <a:p>
            <a:endParaRPr lang="es-MX" dirty="0"/>
          </a:p>
          <a:p>
            <a:pPr algn="just"/>
            <a:r>
              <a:rPr lang="es-MX" sz="2000" dirty="0" smtClean="0">
                <a:latin typeface="Arial" panose="020B0604020202020204" pitchFamily="34" charset="0"/>
                <a:cs typeface="Arial" panose="020B0604020202020204" pitchFamily="34" charset="0"/>
              </a:rPr>
              <a:t>IV</a:t>
            </a:r>
            <a:r>
              <a:rPr lang="es-MX" sz="2000" dirty="0">
                <a:latin typeface="Arial" panose="020B0604020202020204" pitchFamily="34" charset="0"/>
                <a:cs typeface="Arial" panose="020B0604020202020204" pitchFamily="34" charset="0"/>
              </a:rPr>
              <a:t>.	Los contribuyentes para determinar el costo de lo vendido no podrán deducir las existencias en inventarios que tengan al 31 de diciembre de 2004. No obstante lo anterior, los contribuyentes podrán optar por acumular los inventarios a que se refiere esta fracción, conforme a lo establecido en la siguiente fracción, en cuyo caso podrán deducir el costo de lo vendido conforme enajenen las mercancías. Cuando los contribuyentes no opten por acumular los inventarios considerarán que lo primero que se enajena es lo primero que se había adquirido con anterioridad al 1 de enero de 2005 hasta agotar sus existencias a esa fecha.</a:t>
            </a:r>
          </a:p>
        </p:txBody>
      </p:sp>
    </p:spTree>
    <p:extLst>
      <p:ext uri="{BB962C8B-B14F-4D97-AF65-F5344CB8AC3E}">
        <p14:creationId xmlns:p14="http://schemas.microsoft.com/office/powerpoint/2010/main" val="3415323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39552" y="764704"/>
            <a:ext cx="7848872" cy="5601533"/>
          </a:xfrm>
          <a:prstGeom prst="rect">
            <a:avLst/>
          </a:prstGeom>
          <a:noFill/>
        </p:spPr>
        <p:txBody>
          <a:bodyPr wrap="square" rtlCol="0">
            <a:spAutoFit/>
          </a:bodyPr>
          <a:lstStyle/>
          <a:p>
            <a:pPr algn="just"/>
            <a:r>
              <a:rPr lang="es-MX" sz="2000" dirty="0"/>
              <a:t>V.	Los contribuyentes al 31 de diciembre de 2004, deberán determinar el inventario base considerando el valor de los inventarios que tengan a dicha fecha, utilizando el método de primeras entradas primeras salidas.</a:t>
            </a:r>
          </a:p>
          <a:p>
            <a:pPr algn="just"/>
            <a:endParaRPr lang="es-MX" sz="2000" dirty="0"/>
          </a:p>
          <a:p>
            <a:pPr algn="just"/>
            <a:r>
              <a:rPr lang="es-MX" sz="2000" dirty="0"/>
              <a:t>	El inventario acumulable se obtendrá disminuyendo del inventario base a que se refiere el párrafo anterior, los conceptos señalados en los incisos a), b) y c) de esta fracción:</a:t>
            </a:r>
          </a:p>
          <a:p>
            <a:pPr algn="just"/>
            <a:endParaRPr lang="es-MX" sz="2000" dirty="0"/>
          </a:p>
          <a:p>
            <a:pPr algn="just"/>
            <a:r>
              <a:rPr lang="es-MX" sz="2000" dirty="0"/>
              <a:t>a)	El saldo pendiente por deducir al 1 de enero de 2005 que en su caso tengan en los términos de las fracciones II y III del Artículo Sexto Transitorio del Decreto que Reforma, Adiciona y Deroga Diversas Disposiciones de la Ley del Impuesto sobre la Renta, publicado en el Diario Oficial de la Federación el 31 de diciembre de 1986, reformado el 31 de diciembre de 1988 y de la regla 106 de la Resolución que establece reglas generales y otras disposiciones de carácter fiscal publicada en el Diario Oficial de la Federación el 19 de mayo de 1993.</a:t>
            </a:r>
          </a:p>
          <a:p>
            <a:endParaRPr lang="es-MX" dirty="0"/>
          </a:p>
        </p:txBody>
      </p:sp>
    </p:spTree>
    <p:extLst>
      <p:ext uri="{BB962C8B-B14F-4D97-AF65-F5344CB8AC3E}">
        <p14:creationId xmlns:p14="http://schemas.microsoft.com/office/powerpoint/2010/main" val="641722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11560" y="836712"/>
            <a:ext cx="8064896" cy="5324535"/>
          </a:xfrm>
          <a:prstGeom prst="rect">
            <a:avLst/>
          </a:prstGeom>
          <a:noFill/>
        </p:spPr>
        <p:txBody>
          <a:bodyPr wrap="square" rtlCol="0">
            <a:spAutoFit/>
          </a:bodyPr>
          <a:lstStyle/>
          <a:p>
            <a:pPr algn="just"/>
            <a:r>
              <a:rPr lang="es-MX" sz="2000" dirty="0">
                <a:latin typeface="Arial" panose="020B0604020202020204" pitchFamily="34" charset="0"/>
                <a:cs typeface="Arial" panose="020B0604020202020204" pitchFamily="34" charset="0"/>
              </a:rPr>
              <a:t>b)	Las pérdidas fiscales pendientes de disminuir al 31 de diciembre de 2004 de las utilidades fiscales. Las pérdidas fiscales que se disminuyan en los términos de este inciso, ya no se podrán disminuir de la utilidad fiscal en los términos del artículo 61 de la Ley del Impuesto sobre la Renta.</a:t>
            </a:r>
          </a:p>
          <a:p>
            <a:pPr algn="just"/>
            <a:endParaRPr lang="es-MX" sz="2000" dirty="0">
              <a:latin typeface="Arial" panose="020B0604020202020204" pitchFamily="34" charset="0"/>
              <a:cs typeface="Arial" panose="020B0604020202020204" pitchFamily="34" charset="0"/>
            </a:endParaRPr>
          </a:p>
          <a:p>
            <a:pPr algn="just"/>
            <a:r>
              <a:rPr lang="es-MX" sz="2000" dirty="0">
                <a:latin typeface="Arial" panose="020B0604020202020204" pitchFamily="34" charset="0"/>
                <a:cs typeface="Arial" panose="020B0604020202020204" pitchFamily="34" charset="0"/>
              </a:rPr>
              <a:t>c)	Tratándose de contribuyentes que tengan en sus inventarios bienes que hayan importado directamente, la diferencia que resulte de comparar la suma del costo promedio mensual de los inventarios de dichos bienes de los últimos cuatro meses del ejercicio fiscal de 2004, contra la suma del costo promedio mensual de los inventarios de bienes de importación que tuvieron en los últimos cuatro meses del ejercicio fiscal de 2003, siempre que la suma del costo promedio mensual del ejercicio fiscal de 2004 sea mayor a la suma del costo promedio mensual del ejercicio fiscal de 2003. La diferencia que resulte en los términos de este inciso, se acumulará en el ejercicio de 2005.</a:t>
            </a:r>
          </a:p>
        </p:txBody>
      </p:sp>
    </p:spTree>
    <p:extLst>
      <p:ext uri="{BB962C8B-B14F-4D97-AF65-F5344CB8AC3E}">
        <p14:creationId xmlns:p14="http://schemas.microsoft.com/office/powerpoint/2010/main" val="31364622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27584" y="980728"/>
            <a:ext cx="7344816" cy="2862322"/>
          </a:xfrm>
          <a:prstGeom prst="rect">
            <a:avLst/>
          </a:prstGeom>
          <a:noFill/>
        </p:spPr>
        <p:txBody>
          <a:bodyPr wrap="square" rtlCol="0">
            <a:spAutoFit/>
          </a:bodyPr>
          <a:lstStyle/>
          <a:p>
            <a:pPr algn="just"/>
            <a:r>
              <a:rPr lang="es-MX" dirty="0"/>
              <a:t>El inventario acumulable en cada ejercicio se determinará multiplicando el valor del inventario acumulable, por el por ciento de acumulación que corresponda al índice promedio de rotación de inventarios calculado por el periodo correspondiente a los años de 2002 a 2004, o de acuerdo al que se determine cuando el contribuyente haya iniciado actividades con posterioridad a 2002, conforme a la siguiente tabla</a:t>
            </a:r>
            <a:r>
              <a:rPr lang="es-MX" dirty="0" smtClean="0"/>
              <a:t>:</a:t>
            </a:r>
          </a:p>
          <a:p>
            <a:pPr algn="just"/>
            <a:endParaRPr lang="es-MX" dirty="0"/>
          </a:p>
          <a:p>
            <a:pPr algn="just"/>
            <a:endParaRPr lang="es-MX" dirty="0"/>
          </a:p>
          <a:p>
            <a:endParaRPr lang="es-MX" dirty="0" smtClean="0"/>
          </a:p>
          <a:p>
            <a:endParaRPr lang="es-MX" dirty="0"/>
          </a:p>
        </p:txBody>
      </p:sp>
      <p:graphicFrame>
        <p:nvGraphicFramePr>
          <p:cNvPr id="3" name="2 Tabla"/>
          <p:cNvGraphicFramePr>
            <a:graphicFrameLocks noGrp="1"/>
          </p:cNvGraphicFramePr>
          <p:nvPr>
            <p:extLst>
              <p:ext uri="{D42A27DB-BD31-4B8C-83A1-F6EECF244321}">
                <p14:modId xmlns:p14="http://schemas.microsoft.com/office/powerpoint/2010/main" val="2245288185"/>
              </p:ext>
            </p:extLst>
          </p:nvPr>
        </p:nvGraphicFramePr>
        <p:xfrm>
          <a:off x="611559" y="3068960"/>
          <a:ext cx="7776866" cy="3384380"/>
        </p:xfrm>
        <a:graphic>
          <a:graphicData uri="http://schemas.openxmlformats.org/drawingml/2006/table">
            <a:tbl>
              <a:tblPr/>
              <a:tblGrid>
                <a:gridCol w="1158257"/>
                <a:gridCol w="497928"/>
                <a:gridCol w="576064"/>
                <a:gridCol w="576064"/>
                <a:gridCol w="504056"/>
                <a:gridCol w="576064"/>
                <a:gridCol w="504056"/>
                <a:gridCol w="576064"/>
                <a:gridCol w="504056"/>
                <a:gridCol w="576064"/>
                <a:gridCol w="576064"/>
                <a:gridCol w="576064"/>
                <a:gridCol w="576065"/>
              </a:tblGrid>
              <a:tr h="571323">
                <a:tc rowSpan="2">
                  <a:txBody>
                    <a:bodyPr/>
                    <a:lstStyle/>
                    <a:p>
                      <a:pPr indent="182880" algn="ctr">
                        <a:lnSpc>
                          <a:spcPts val="1080"/>
                        </a:lnSpc>
                        <a:spcAft>
                          <a:spcPts val="0"/>
                        </a:spcAft>
                      </a:pPr>
                      <a:r>
                        <a:rPr lang="es-ES" sz="700" b="1" dirty="0" smtClean="0">
                          <a:effectLst/>
                          <a:latin typeface="Arial"/>
                          <a:ea typeface="Times New Roman"/>
                          <a:cs typeface="Times New Roman"/>
                        </a:rPr>
                        <a:t>Índice promedio de rotación de inventarios</a:t>
                      </a:r>
                      <a:endParaRPr lang="es-MX" sz="900" dirty="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indent="182880" algn="ctr">
                        <a:lnSpc>
                          <a:spcPts val="1080"/>
                        </a:lnSpc>
                        <a:spcAft>
                          <a:spcPts val="0"/>
                        </a:spcAft>
                      </a:pPr>
                      <a:r>
                        <a:rPr lang="es-ES" sz="700" b="1">
                          <a:effectLst/>
                          <a:latin typeface="Arial"/>
                          <a:ea typeface="Times New Roman"/>
                          <a:cs typeface="Times New Roman"/>
                        </a:rPr>
                        <a:t>2005</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indent="182880" algn="ctr">
                        <a:lnSpc>
                          <a:spcPts val="1080"/>
                        </a:lnSpc>
                        <a:spcAft>
                          <a:spcPts val="0"/>
                        </a:spcAft>
                      </a:pPr>
                      <a:r>
                        <a:rPr lang="es-ES" sz="700" b="1">
                          <a:effectLst/>
                          <a:latin typeface="Arial"/>
                          <a:ea typeface="Times New Roman"/>
                          <a:cs typeface="Times New Roman"/>
                        </a:rPr>
                        <a:t>2006</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indent="182880" algn="ctr">
                        <a:lnSpc>
                          <a:spcPts val="1080"/>
                        </a:lnSpc>
                        <a:spcAft>
                          <a:spcPts val="0"/>
                        </a:spcAft>
                      </a:pPr>
                      <a:r>
                        <a:rPr lang="es-ES" sz="700" b="1">
                          <a:effectLst/>
                          <a:latin typeface="Arial"/>
                          <a:ea typeface="Times New Roman"/>
                          <a:cs typeface="Times New Roman"/>
                        </a:rPr>
                        <a:t>2007</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indent="182880" algn="ctr">
                        <a:lnSpc>
                          <a:spcPts val="1080"/>
                        </a:lnSpc>
                        <a:spcAft>
                          <a:spcPts val="0"/>
                        </a:spcAft>
                      </a:pPr>
                      <a:r>
                        <a:rPr lang="es-ES" sz="700" b="1">
                          <a:effectLst/>
                          <a:latin typeface="Arial"/>
                          <a:ea typeface="Times New Roman"/>
                          <a:cs typeface="Times New Roman"/>
                        </a:rPr>
                        <a:t>2008</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indent="182880" algn="ctr">
                        <a:lnSpc>
                          <a:spcPts val="1080"/>
                        </a:lnSpc>
                        <a:spcAft>
                          <a:spcPts val="0"/>
                        </a:spcAft>
                      </a:pPr>
                      <a:r>
                        <a:rPr lang="es-ES" sz="700" b="1">
                          <a:effectLst/>
                          <a:latin typeface="Arial"/>
                          <a:ea typeface="Times New Roman"/>
                          <a:cs typeface="Times New Roman"/>
                        </a:rPr>
                        <a:t>2009</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indent="182880" algn="ctr">
                        <a:lnSpc>
                          <a:spcPts val="1080"/>
                        </a:lnSpc>
                        <a:spcAft>
                          <a:spcPts val="0"/>
                        </a:spcAft>
                      </a:pPr>
                      <a:r>
                        <a:rPr lang="es-ES" sz="700" b="1">
                          <a:effectLst/>
                          <a:latin typeface="Arial"/>
                          <a:ea typeface="Times New Roman"/>
                          <a:cs typeface="Times New Roman"/>
                        </a:rPr>
                        <a:t>2010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indent="182880" algn="ctr">
                        <a:lnSpc>
                          <a:spcPts val="1080"/>
                        </a:lnSpc>
                        <a:spcAft>
                          <a:spcPts val="0"/>
                        </a:spcAft>
                      </a:pPr>
                      <a:r>
                        <a:rPr lang="es-ES" sz="700" b="1">
                          <a:effectLst/>
                          <a:latin typeface="Arial"/>
                          <a:ea typeface="Times New Roman"/>
                          <a:cs typeface="Times New Roman"/>
                        </a:rPr>
                        <a:t>2011</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indent="182880" algn="ctr">
                        <a:lnSpc>
                          <a:spcPts val="1080"/>
                        </a:lnSpc>
                        <a:spcAft>
                          <a:spcPts val="0"/>
                        </a:spcAft>
                      </a:pPr>
                      <a:r>
                        <a:rPr lang="es-ES" sz="700" b="1">
                          <a:effectLst/>
                          <a:latin typeface="Arial"/>
                          <a:ea typeface="Times New Roman"/>
                          <a:cs typeface="Times New Roman"/>
                        </a:rPr>
                        <a:t>2012</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indent="182880" algn="ctr">
                        <a:lnSpc>
                          <a:spcPts val="1080"/>
                        </a:lnSpc>
                        <a:spcAft>
                          <a:spcPts val="0"/>
                        </a:spcAft>
                      </a:pPr>
                      <a:r>
                        <a:rPr lang="es-ES" sz="700" b="1">
                          <a:effectLst/>
                          <a:latin typeface="Arial"/>
                          <a:ea typeface="Times New Roman"/>
                          <a:cs typeface="Times New Roman"/>
                        </a:rPr>
                        <a:t>2013</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indent="182880" algn="ctr">
                        <a:lnSpc>
                          <a:spcPts val="1080"/>
                        </a:lnSpc>
                        <a:spcAft>
                          <a:spcPts val="0"/>
                        </a:spcAft>
                      </a:pPr>
                      <a:r>
                        <a:rPr lang="es-ES" sz="700" b="1">
                          <a:effectLst/>
                          <a:latin typeface="Arial"/>
                          <a:ea typeface="Times New Roman"/>
                          <a:cs typeface="Times New Roman"/>
                        </a:rPr>
                        <a:t>2014</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indent="182880" algn="ctr">
                        <a:lnSpc>
                          <a:spcPts val="1080"/>
                        </a:lnSpc>
                        <a:spcAft>
                          <a:spcPts val="0"/>
                        </a:spcAft>
                      </a:pPr>
                      <a:r>
                        <a:rPr lang="es-ES" sz="700" b="1" dirty="0">
                          <a:effectLst/>
                          <a:latin typeface="Arial"/>
                          <a:ea typeface="Times New Roman"/>
                          <a:cs typeface="Times New Roman"/>
                        </a:rPr>
                        <a:t>2015</a:t>
                      </a:r>
                      <a:endParaRPr lang="es-MX" sz="900" dirty="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indent="182880" algn="ctr">
                        <a:lnSpc>
                          <a:spcPts val="1080"/>
                        </a:lnSpc>
                        <a:spcAft>
                          <a:spcPts val="0"/>
                        </a:spcAft>
                      </a:pPr>
                      <a:r>
                        <a:rPr lang="es-ES" sz="700" b="1" dirty="0">
                          <a:effectLst/>
                          <a:latin typeface="Arial"/>
                          <a:ea typeface="Times New Roman"/>
                          <a:cs typeface="Times New Roman"/>
                        </a:rPr>
                        <a:t>2016</a:t>
                      </a:r>
                      <a:endParaRPr lang="es-MX" sz="900" dirty="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142831">
                <a:tc vMerge="1">
                  <a:txBody>
                    <a:bodyPr/>
                    <a:lstStyle/>
                    <a:p>
                      <a:endParaRPr lang="es-MX"/>
                    </a:p>
                  </a:txBody>
                  <a:tcPr/>
                </a:tc>
                <a:tc gridSpan="12">
                  <a:txBody>
                    <a:bodyPr/>
                    <a:lstStyle/>
                    <a:p>
                      <a:pPr indent="182880" algn="ctr">
                        <a:lnSpc>
                          <a:spcPts val="1080"/>
                        </a:lnSpc>
                        <a:spcAft>
                          <a:spcPts val="0"/>
                        </a:spcAft>
                      </a:pPr>
                      <a:r>
                        <a:rPr lang="es-ES" sz="700" b="1">
                          <a:effectLst/>
                          <a:latin typeface="Arial"/>
                          <a:ea typeface="Times New Roman"/>
                          <a:cs typeface="Times New Roman"/>
                        </a:rPr>
                        <a:t>Por ciento en el que se acumulan los inventarios</a:t>
                      </a:r>
                      <a:endParaRPr lang="es-MX" sz="900">
                        <a:effectLst/>
                        <a:latin typeface="Arial"/>
                        <a:ea typeface="Times New Roman"/>
                        <a:cs typeface="Times New Roman"/>
                      </a:endParaRPr>
                    </a:p>
                  </a:txBody>
                  <a:tcPr marL="45720" marR="457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285662">
                <a:tc>
                  <a:txBody>
                    <a:bodyPr/>
                    <a:lstStyle/>
                    <a:p>
                      <a:pPr indent="182880" algn="just">
                        <a:lnSpc>
                          <a:spcPts val="1080"/>
                        </a:lnSpc>
                        <a:spcAft>
                          <a:spcPts val="0"/>
                        </a:spcAft>
                      </a:pPr>
                      <a:r>
                        <a:rPr lang="es-ES" sz="700">
                          <a:effectLst/>
                          <a:latin typeface="Arial"/>
                          <a:ea typeface="Times New Roman"/>
                          <a:cs typeface="Times New Roman"/>
                        </a:rPr>
                        <a:t>Más de 15</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25.00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25.00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25.00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25.00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662">
                <a:tc>
                  <a:txBody>
                    <a:bodyPr/>
                    <a:lstStyle/>
                    <a:p>
                      <a:pPr indent="182880" algn="just">
                        <a:lnSpc>
                          <a:spcPts val="1080"/>
                        </a:lnSpc>
                        <a:spcAft>
                          <a:spcPts val="0"/>
                        </a:spcAft>
                      </a:pPr>
                      <a:r>
                        <a:rPr lang="es-ES" sz="700">
                          <a:effectLst/>
                          <a:latin typeface="Arial"/>
                          <a:ea typeface="Times New Roman"/>
                          <a:cs typeface="Times New Roman"/>
                        </a:rPr>
                        <a:t>De más de 10 a 15</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20.00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20.00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20.00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20.00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20.00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dirty="0">
                          <a:effectLst/>
                          <a:latin typeface="Arial"/>
                          <a:ea typeface="Times New Roman"/>
                          <a:cs typeface="Times New Roman"/>
                        </a:rPr>
                        <a:t> </a:t>
                      </a:r>
                      <a:endParaRPr lang="es-MX" sz="900" dirty="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662">
                <a:tc>
                  <a:txBody>
                    <a:bodyPr/>
                    <a:lstStyle/>
                    <a:p>
                      <a:pPr indent="182880" algn="just">
                        <a:lnSpc>
                          <a:spcPts val="1080"/>
                        </a:lnSpc>
                        <a:spcAft>
                          <a:spcPts val="0"/>
                        </a:spcAft>
                      </a:pPr>
                      <a:r>
                        <a:rPr lang="es-ES" sz="700">
                          <a:effectLst/>
                          <a:latin typeface="Arial"/>
                          <a:ea typeface="Times New Roman"/>
                          <a:cs typeface="Times New Roman"/>
                        </a:rPr>
                        <a:t>De más de 8 a 10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20.00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20.00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20.00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20.00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10.00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10.00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dirty="0">
                          <a:effectLst/>
                          <a:latin typeface="Arial"/>
                          <a:ea typeface="Times New Roman"/>
                          <a:cs typeface="Times New Roman"/>
                        </a:rPr>
                        <a:t> </a:t>
                      </a:r>
                      <a:endParaRPr lang="es-MX" sz="900" dirty="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662">
                <a:tc>
                  <a:txBody>
                    <a:bodyPr/>
                    <a:lstStyle/>
                    <a:p>
                      <a:pPr indent="182880" algn="just">
                        <a:lnSpc>
                          <a:spcPts val="1080"/>
                        </a:lnSpc>
                        <a:spcAft>
                          <a:spcPts val="0"/>
                        </a:spcAft>
                      </a:pPr>
                      <a:r>
                        <a:rPr lang="es-ES" sz="700">
                          <a:effectLst/>
                          <a:latin typeface="Arial"/>
                          <a:ea typeface="Times New Roman"/>
                          <a:cs typeface="Times New Roman"/>
                        </a:rPr>
                        <a:t>De más de 6 a 8</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20.00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15.00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15.00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15.00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15.00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10.00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10.00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662">
                <a:tc>
                  <a:txBody>
                    <a:bodyPr/>
                    <a:lstStyle/>
                    <a:p>
                      <a:pPr indent="182880" algn="just">
                        <a:lnSpc>
                          <a:spcPts val="1080"/>
                        </a:lnSpc>
                        <a:spcAft>
                          <a:spcPts val="0"/>
                        </a:spcAft>
                      </a:pPr>
                      <a:r>
                        <a:rPr lang="es-ES" sz="700">
                          <a:effectLst/>
                          <a:latin typeface="Arial"/>
                          <a:ea typeface="Times New Roman"/>
                          <a:cs typeface="Times New Roman"/>
                        </a:rPr>
                        <a:t>De más de 4 a 6</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16.67</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12.50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12.50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12.50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12.50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12.50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12.50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8.33</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662">
                <a:tc>
                  <a:txBody>
                    <a:bodyPr/>
                    <a:lstStyle/>
                    <a:p>
                      <a:pPr indent="182880" algn="just">
                        <a:lnSpc>
                          <a:spcPts val="1080"/>
                        </a:lnSpc>
                        <a:spcAft>
                          <a:spcPts val="0"/>
                        </a:spcAft>
                      </a:pPr>
                      <a:r>
                        <a:rPr lang="es-ES" sz="700">
                          <a:effectLst/>
                          <a:latin typeface="Arial"/>
                          <a:ea typeface="Times New Roman"/>
                          <a:cs typeface="Times New Roman"/>
                        </a:rPr>
                        <a:t>De más de 3 a 4</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15.00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14.00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13.00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12.00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11.11</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10.00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9.00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8.00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7.89</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662">
                <a:tc>
                  <a:txBody>
                    <a:bodyPr/>
                    <a:lstStyle/>
                    <a:p>
                      <a:pPr indent="182880" algn="just">
                        <a:lnSpc>
                          <a:spcPts val="1080"/>
                        </a:lnSpc>
                        <a:spcAft>
                          <a:spcPts val="0"/>
                        </a:spcAft>
                      </a:pPr>
                      <a:r>
                        <a:rPr lang="es-ES" sz="700">
                          <a:effectLst/>
                          <a:latin typeface="Arial"/>
                          <a:ea typeface="Times New Roman"/>
                          <a:cs typeface="Times New Roman"/>
                        </a:rPr>
                        <a:t>De más de 2 a 3</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14.00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13.00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12.00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11.00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10.00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10.00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9.00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8.00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7.00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6.00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662">
                <a:tc>
                  <a:txBody>
                    <a:bodyPr/>
                    <a:lstStyle/>
                    <a:p>
                      <a:pPr indent="182880" algn="just">
                        <a:lnSpc>
                          <a:spcPts val="1080"/>
                        </a:lnSpc>
                        <a:spcAft>
                          <a:spcPts val="0"/>
                        </a:spcAft>
                      </a:pPr>
                      <a:r>
                        <a:rPr lang="es-ES" sz="700">
                          <a:effectLst/>
                          <a:latin typeface="Arial"/>
                          <a:ea typeface="Times New Roman"/>
                          <a:cs typeface="Times New Roman"/>
                        </a:rPr>
                        <a:t>De más de 1 a 2</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13.00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12.50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12.00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11.00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10.00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9.09</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8.00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7.00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6.50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6.00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4.91</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 </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4930">
                <a:tc>
                  <a:txBody>
                    <a:bodyPr/>
                    <a:lstStyle/>
                    <a:p>
                      <a:pPr indent="182880" algn="just">
                        <a:lnSpc>
                          <a:spcPts val="1080"/>
                        </a:lnSpc>
                        <a:spcAft>
                          <a:spcPts val="0"/>
                        </a:spcAft>
                      </a:pPr>
                      <a:r>
                        <a:rPr lang="es-ES" sz="700">
                          <a:effectLst/>
                          <a:latin typeface="Arial"/>
                          <a:ea typeface="Times New Roman"/>
                          <a:cs typeface="Times New Roman"/>
                        </a:rPr>
                        <a:t>De más de 0 a 1</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12.00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11.50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11.00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10.00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9.00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8.33</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8.33</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8.00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7.00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6.00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a:effectLst/>
                          <a:latin typeface="Arial"/>
                          <a:ea typeface="Times New Roman"/>
                          <a:cs typeface="Times New Roman"/>
                        </a:rPr>
                        <a:t>5.00</a:t>
                      </a:r>
                      <a:endParaRPr lang="es-MX" sz="90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just">
                        <a:lnSpc>
                          <a:spcPts val="1080"/>
                        </a:lnSpc>
                        <a:spcAft>
                          <a:spcPts val="0"/>
                        </a:spcAft>
                      </a:pPr>
                      <a:r>
                        <a:rPr lang="es-ES" sz="700" dirty="0">
                          <a:effectLst/>
                          <a:latin typeface="Arial"/>
                          <a:ea typeface="Times New Roman"/>
                          <a:cs typeface="Times New Roman"/>
                        </a:rPr>
                        <a:t>3.84</a:t>
                      </a:r>
                      <a:endParaRPr lang="es-MX" sz="900" dirty="0">
                        <a:effectLst/>
                        <a:latin typeface="Arial"/>
                        <a:ea typeface="Times New Roman"/>
                        <a:cs typeface="Times New Roman"/>
                      </a:endParaRPr>
                    </a:p>
                  </a:txBody>
                  <a:tcPr marL="45720" marR="4572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9917048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683568" y="1124744"/>
            <a:ext cx="7776864" cy="4893647"/>
          </a:xfrm>
          <a:prstGeom prst="rect">
            <a:avLst/>
          </a:prstGeom>
          <a:noFill/>
        </p:spPr>
        <p:txBody>
          <a:bodyPr wrap="square" rtlCol="0">
            <a:spAutoFit/>
          </a:bodyPr>
          <a:lstStyle/>
          <a:p>
            <a:endParaRPr lang="es-MX" dirty="0" smtClean="0"/>
          </a:p>
          <a:p>
            <a:endParaRPr lang="es-MX" dirty="0"/>
          </a:p>
          <a:p>
            <a:pPr algn="just"/>
            <a:r>
              <a:rPr lang="es-MX" sz="2000" dirty="0">
                <a:latin typeface="Arial" panose="020B0604020202020204" pitchFamily="34" charset="0"/>
                <a:cs typeface="Arial" panose="020B0604020202020204" pitchFamily="34" charset="0"/>
              </a:rPr>
              <a:t>Para determinar el índice promedio de rotación de inventarios del periodo comprendido por los años de 2002 a 2004, o el que corresponda cuando el contribuyente haya iniciado actividades con posterioridad a 2002, se estará a lo siguiente:</a:t>
            </a:r>
          </a:p>
          <a:p>
            <a:pPr algn="just"/>
            <a:endParaRPr lang="es-MX" sz="2000" dirty="0">
              <a:latin typeface="Arial" panose="020B0604020202020204" pitchFamily="34" charset="0"/>
              <a:cs typeface="Arial" panose="020B0604020202020204" pitchFamily="34" charset="0"/>
            </a:endParaRPr>
          </a:p>
          <a:p>
            <a:pPr algn="just"/>
            <a:r>
              <a:rPr lang="es-MX" sz="2000" dirty="0">
                <a:latin typeface="Arial" panose="020B0604020202020204" pitchFamily="34" charset="0"/>
                <a:cs typeface="Arial" panose="020B0604020202020204" pitchFamily="34" charset="0"/>
              </a:rPr>
              <a:t>i)	Por cada uno de los años de que se trate se restarán de las adquisiciones de mercancías, así como de las materias primas, productos </a:t>
            </a:r>
            <a:r>
              <a:rPr lang="es-MX" sz="2000" dirty="0" err="1">
                <a:latin typeface="Arial" panose="020B0604020202020204" pitchFamily="34" charset="0"/>
                <a:cs typeface="Arial" panose="020B0604020202020204" pitchFamily="34" charset="0"/>
              </a:rPr>
              <a:t>semiterminados</a:t>
            </a:r>
            <a:r>
              <a:rPr lang="es-MX" sz="2000" dirty="0">
                <a:latin typeface="Arial" panose="020B0604020202020204" pitchFamily="34" charset="0"/>
                <a:cs typeface="Arial" panose="020B0604020202020204" pitchFamily="34" charset="0"/>
              </a:rPr>
              <a:t> o terminados, que utilicen para prestar servicios, para fabricar bienes o para enajenarlos, las devoluciones, descuentos y bonificaciones sobre los mismos, de conformidad con la fracción II del artículo 29 de la Ley del Impuesto sobre la Renta vigente hasta el 31 de diciembre de 2004.</a:t>
            </a:r>
          </a:p>
          <a:p>
            <a:endParaRPr lang="es-MX" dirty="0"/>
          </a:p>
          <a:p>
            <a:endParaRPr lang="es-MX" dirty="0"/>
          </a:p>
        </p:txBody>
      </p:sp>
    </p:spTree>
    <p:extLst>
      <p:ext uri="{BB962C8B-B14F-4D97-AF65-F5344CB8AC3E}">
        <p14:creationId xmlns:p14="http://schemas.microsoft.com/office/powerpoint/2010/main" val="9618853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83568" y="836712"/>
            <a:ext cx="7776864" cy="4708981"/>
          </a:xfrm>
          <a:prstGeom prst="rect">
            <a:avLst/>
          </a:prstGeom>
          <a:noFill/>
        </p:spPr>
        <p:txBody>
          <a:bodyPr wrap="square" rtlCol="0">
            <a:spAutoFit/>
          </a:bodyPr>
          <a:lstStyle/>
          <a:p>
            <a:pPr algn="just"/>
            <a:r>
              <a:rPr lang="es-MX" sz="2000" dirty="0">
                <a:latin typeface="Arial" panose="020B0604020202020204" pitchFamily="34" charset="0"/>
                <a:cs typeface="Arial" panose="020B0604020202020204" pitchFamily="34" charset="0"/>
              </a:rPr>
              <a:t>ii)	Para determinar el inventario promedio anual de cada uno de los años de que se trate, se dividirá entre dos, la suma del inventario inicial y final de las mercancías, materias primas, productos </a:t>
            </a:r>
            <a:r>
              <a:rPr lang="es-MX" sz="2000" dirty="0" err="1">
                <a:latin typeface="Arial" panose="020B0604020202020204" pitchFamily="34" charset="0"/>
                <a:cs typeface="Arial" panose="020B0604020202020204" pitchFamily="34" charset="0"/>
              </a:rPr>
              <a:t>semiterminados</a:t>
            </a:r>
            <a:r>
              <a:rPr lang="es-MX" sz="2000" dirty="0">
                <a:latin typeface="Arial" panose="020B0604020202020204" pitchFamily="34" charset="0"/>
                <a:cs typeface="Arial" panose="020B0604020202020204" pitchFamily="34" charset="0"/>
              </a:rPr>
              <a:t> o terminados, que el contribuyente haya utilizado en su actividad empresarial, valuados conforme al método que tenga implantado.</a:t>
            </a:r>
          </a:p>
          <a:p>
            <a:pPr algn="just"/>
            <a:endParaRPr lang="es-MX" sz="2000" dirty="0">
              <a:latin typeface="Arial" panose="020B0604020202020204" pitchFamily="34" charset="0"/>
              <a:cs typeface="Arial" panose="020B0604020202020204" pitchFamily="34" charset="0"/>
            </a:endParaRPr>
          </a:p>
          <a:p>
            <a:pPr algn="just"/>
            <a:r>
              <a:rPr lang="es-MX" sz="2000" dirty="0">
                <a:latin typeface="Arial" panose="020B0604020202020204" pitchFamily="34" charset="0"/>
                <a:cs typeface="Arial" panose="020B0604020202020204" pitchFamily="34" charset="0"/>
              </a:rPr>
              <a:t>iii)	El índice de rotación de inventarios por cada año será el cociente que resulte de dividir el monto que se obtenga conforme al inciso i), entre el monto calculado de acuerdo al inciso ii).</a:t>
            </a:r>
          </a:p>
          <a:p>
            <a:pPr algn="just"/>
            <a:endParaRPr lang="es-MX" sz="2000" dirty="0">
              <a:latin typeface="Arial" panose="020B0604020202020204" pitchFamily="34" charset="0"/>
              <a:cs typeface="Arial" panose="020B0604020202020204" pitchFamily="34" charset="0"/>
            </a:endParaRPr>
          </a:p>
          <a:p>
            <a:pPr algn="just"/>
            <a:r>
              <a:rPr lang="es-MX" sz="2000" dirty="0">
                <a:latin typeface="Arial" panose="020B0604020202020204" pitchFamily="34" charset="0"/>
                <a:cs typeface="Arial" panose="020B0604020202020204" pitchFamily="34" charset="0"/>
              </a:rPr>
              <a:t>iv)	El índice promedio de rotación de inventarios del periodo de que se trate se determinará sumando el índice de rotación de inventarios para cada uno de los años del periodo citado, entre el número de años que corresponda a dicho periodo.</a:t>
            </a:r>
          </a:p>
        </p:txBody>
      </p:sp>
    </p:spTree>
    <p:extLst>
      <p:ext uri="{BB962C8B-B14F-4D97-AF65-F5344CB8AC3E}">
        <p14:creationId xmlns:p14="http://schemas.microsoft.com/office/powerpoint/2010/main" val="5156989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99592" y="2348880"/>
            <a:ext cx="7272808" cy="984885"/>
          </a:xfrm>
          <a:prstGeom prst="rect">
            <a:avLst/>
          </a:prstGeom>
          <a:noFill/>
        </p:spPr>
        <p:txBody>
          <a:bodyPr wrap="square" rtlCol="0">
            <a:spAutoFit/>
          </a:bodyPr>
          <a:lstStyle/>
          <a:p>
            <a:pPr algn="ctr"/>
            <a:r>
              <a:rPr lang="es-MX" sz="4000" b="1" dirty="0" smtClean="0">
                <a:latin typeface="Arial" panose="020B0604020202020204" pitchFamily="34" charset="0"/>
                <a:cs typeface="Arial" panose="020B0604020202020204" pitchFamily="34" charset="0"/>
              </a:rPr>
              <a:t>Caso práctico</a:t>
            </a:r>
          </a:p>
          <a:p>
            <a:endParaRPr lang="es-MX" dirty="0"/>
          </a:p>
        </p:txBody>
      </p:sp>
    </p:spTree>
    <p:extLst>
      <p:ext uri="{BB962C8B-B14F-4D97-AF65-F5344CB8AC3E}">
        <p14:creationId xmlns:p14="http://schemas.microsoft.com/office/powerpoint/2010/main" val="4339207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title"/>
          </p:nvPr>
        </p:nvSpPr>
        <p:spPr>
          <a:xfrm>
            <a:off x="251520" y="188640"/>
            <a:ext cx="8229600" cy="1143000"/>
          </a:xfrm>
        </p:spPr>
        <p:txBody>
          <a:bodyPr/>
          <a:lstStyle/>
          <a:p>
            <a:pPr eaLnBrk="1" hangingPunct="1">
              <a:defRPr/>
            </a:pPr>
            <a:r>
              <a:rPr lang="es-ES" sz="2800" b="1" dirty="0" smtClean="0"/>
              <a:t>DETERMINACION DEL INVENTARIO  ACUMULABLE 2004</a:t>
            </a:r>
          </a:p>
        </p:txBody>
      </p:sp>
      <p:sp>
        <p:nvSpPr>
          <p:cNvPr id="2053" name="Rectangle 5"/>
          <p:cNvSpPr>
            <a:spLocks noGrp="1" noChangeArrowheads="1"/>
          </p:cNvSpPr>
          <p:nvPr>
            <p:ph type="body" idx="1"/>
          </p:nvPr>
        </p:nvSpPr>
        <p:spPr/>
        <p:txBody>
          <a:bodyPr>
            <a:normAutofit/>
          </a:bodyPr>
          <a:lstStyle/>
          <a:p>
            <a:pPr eaLnBrk="1" hangingPunct="1">
              <a:defRPr/>
            </a:pPr>
            <a:endParaRPr lang="es-ES" sz="1800" dirty="0" smtClean="0">
              <a:latin typeface="Arial" panose="020B0604020202020204" pitchFamily="34" charset="0"/>
              <a:cs typeface="Arial" panose="020B0604020202020204" pitchFamily="34" charset="0"/>
            </a:endParaRPr>
          </a:p>
          <a:p>
            <a:pPr eaLnBrk="1" hangingPunct="1">
              <a:defRPr/>
            </a:pPr>
            <a:r>
              <a:rPr lang="es-ES" sz="1800" dirty="0" smtClean="0">
                <a:latin typeface="Arial" panose="020B0604020202020204" pitchFamily="34" charset="0"/>
                <a:cs typeface="Arial" panose="020B0604020202020204" pitchFamily="34" charset="0"/>
              </a:rPr>
              <a:t>INVENTARIO  </a:t>
            </a:r>
            <a:r>
              <a:rPr lang="es-ES" sz="1800" dirty="0" smtClean="0">
                <a:latin typeface="Arial" panose="020B0604020202020204" pitchFamily="34" charset="0"/>
                <a:cs typeface="Arial" panose="020B0604020202020204" pitchFamily="34" charset="0"/>
              </a:rPr>
              <a:t>AL  31 DIC 2004  VALUADO   A PEPS   </a:t>
            </a:r>
            <a:r>
              <a:rPr lang="es-ES" sz="1800" dirty="0" smtClean="0">
                <a:latin typeface="Arial" panose="020B0604020202020204" pitchFamily="34" charset="0"/>
                <a:cs typeface="Arial" panose="020B0604020202020204" pitchFamily="34" charset="0"/>
              </a:rPr>
              <a:t>       </a:t>
            </a:r>
            <a:r>
              <a:rPr lang="es-ES" sz="1800" dirty="0" smtClean="0">
                <a:latin typeface="Arial" panose="020B0604020202020204" pitchFamily="34" charset="0"/>
                <a:cs typeface="Arial" panose="020B0604020202020204" pitchFamily="34" charset="0"/>
              </a:rPr>
              <a:t>1´000,000</a:t>
            </a:r>
          </a:p>
          <a:p>
            <a:pPr eaLnBrk="1" hangingPunct="1">
              <a:defRPr/>
            </a:pPr>
            <a:endParaRPr lang="es-ES" sz="1800" dirty="0" smtClean="0">
              <a:latin typeface="Arial" panose="020B0604020202020204" pitchFamily="34" charset="0"/>
              <a:cs typeface="Arial" panose="020B0604020202020204" pitchFamily="34" charset="0"/>
            </a:endParaRPr>
          </a:p>
          <a:p>
            <a:pPr eaLnBrk="1" hangingPunct="1">
              <a:buFont typeface="Wingdings" pitchFamily="2" charset="2"/>
              <a:buNone/>
              <a:defRPr/>
            </a:pPr>
            <a:r>
              <a:rPr lang="es-ES" sz="1800" dirty="0" smtClean="0">
                <a:latin typeface="Arial" panose="020B0604020202020204" pitchFamily="34" charset="0"/>
                <a:cs typeface="Arial" panose="020B0604020202020204" pitchFamily="34" charset="0"/>
              </a:rPr>
              <a:t>    DISMINUCIONES AL INVENTARIO BASE:</a:t>
            </a:r>
          </a:p>
          <a:p>
            <a:pPr eaLnBrk="1" hangingPunct="1">
              <a:buFont typeface="Wingdings" pitchFamily="2" charset="2"/>
              <a:buNone/>
              <a:defRPr/>
            </a:pPr>
            <a:r>
              <a:rPr lang="es-ES" sz="1800" dirty="0" smtClean="0">
                <a:latin typeface="Arial" panose="020B0604020202020204" pitchFamily="34" charset="0"/>
                <a:cs typeface="Arial" panose="020B0604020202020204" pitchFamily="34" charset="0"/>
              </a:rPr>
              <a:t>    </a:t>
            </a:r>
          </a:p>
          <a:p>
            <a:pPr eaLnBrk="1" hangingPunct="1">
              <a:buFont typeface="Wingdings" pitchFamily="2" charset="2"/>
              <a:buNone/>
              <a:defRPr/>
            </a:pPr>
            <a:r>
              <a:rPr lang="es-ES" sz="1800" dirty="0" smtClean="0">
                <a:latin typeface="Arial" panose="020B0604020202020204" pitchFamily="34" charset="0"/>
                <a:cs typeface="Arial" panose="020B0604020202020204" pitchFamily="34" charset="0"/>
              </a:rPr>
              <a:t>    INVENTARIOS A 1986                      			</a:t>
            </a:r>
            <a:r>
              <a:rPr lang="es-ES" sz="1800" dirty="0" smtClean="0">
                <a:latin typeface="Arial" panose="020B0604020202020204" pitchFamily="34" charset="0"/>
                <a:cs typeface="Arial" panose="020B0604020202020204" pitchFamily="34" charset="0"/>
              </a:rPr>
              <a:t>     </a:t>
            </a:r>
            <a:r>
              <a:rPr lang="es-ES" sz="1800" dirty="0" smtClean="0">
                <a:latin typeface="Arial" panose="020B0604020202020204" pitchFamily="34" charset="0"/>
                <a:cs typeface="Arial" panose="020B0604020202020204" pitchFamily="34" charset="0"/>
              </a:rPr>
              <a:t>71,000</a:t>
            </a:r>
          </a:p>
          <a:p>
            <a:pPr eaLnBrk="1" hangingPunct="1">
              <a:buFont typeface="Wingdings" pitchFamily="2" charset="2"/>
              <a:buNone/>
              <a:defRPr/>
            </a:pPr>
            <a:r>
              <a:rPr lang="es-ES" sz="1800" dirty="0" smtClean="0">
                <a:latin typeface="Arial" panose="020B0604020202020204" pitchFamily="34" charset="0"/>
                <a:cs typeface="Arial" panose="020B0604020202020204" pitchFamily="34" charset="0"/>
              </a:rPr>
              <a:t>    PERDIDAS FISCALES A DICIEMBRE DE </a:t>
            </a:r>
            <a:r>
              <a:rPr lang="es-ES" sz="1800" dirty="0" smtClean="0">
                <a:latin typeface="Arial" panose="020B0604020202020204" pitchFamily="34" charset="0"/>
                <a:cs typeface="Arial" panose="020B0604020202020204" pitchFamily="34" charset="0"/>
              </a:rPr>
              <a:t>2004                	   </a:t>
            </a:r>
            <a:r>
              <a:rPr lang="es-ES" sz="1800" dirty="0" smtClean="0">
                <a:latin typeface="Arial" panose="020B0604020202020204" pitchFamily="34" charset="0"/>
                <a:cs typeface="Arial" panose="020B0604020202020204" pitchFamily="34" charset="0"/>
              </a:rPr>
              <a:t>112,000</a:t>
            </a:r>
          </a:p>
          <a:p>
            <a:pPr eaLnBrk="1" hangingPunct="1">
              <a:buFont typeface="Wingdings" pitchFamily="2" charset="2"/>
              <a:buNone/>
              <a:defRPr/>
            </a:pPr>
            <a:r>
              <a:rPr lang="es-ES" sz="1800" dirty="0" smtClean="0">
                <a:latin typeface="Arial" panose="020B0604020202020204" pitchFamily="34" charset="0"/>
                <a:cs typeface="Arial" panose="020B0604020202020204" pitchFamily="34" charset="0"/>
              </a:rPr>
              <a:t>    DIFERENCIA EN PROMEDIO DE IMPORTACIONES</a:t>
            </a:r>
          </a:p>
          <a:p>
            <a:pPr eaLnBrk="1" hangingPunct="1">
              <a:buFont typeface="Wingdings" pitchFamily="2" charset="2"/>
              <a:buNone/>
              <a:defRPr/>
            </a:pPr>
            <a:r>
              <a:rPr lang="es-ES" sz="1800" dirty="0" smtClean="0">
                <a:latin typeface="Arial" panose="020B0604020202020204" pitchFamily="34" charset="0"/>
                <a:cs typeface="Arial" panose="020B0604020202020204" pitchFamily="34" charset="0"/>
              </a:rPr>
              <a:t>    DIRECTAS						</a:t>
            </a:r>
            <a:r>
              <a:rPr lang="es-ES" sz="1800" dirty="0" smtClean="0">
                <a:latin typeface="Arial" panose="020B0604020202020204" pitchFamily="34" charset="0"/>
                <a:cs typeface="Arial" panose="020B0604020202020204" pitchFamily="34" charset="0"/>
              </a:rPr>
              <a:t>       </a:t>
            </a:r>
            <a:r>
              <a:rPr lang="es-ES" sz="1800" dirty="0" smtClean="0">
                <a:latin typeface="Arial" panose="020B0604020202020204" pitchFamily="34" charset="0"/>
                <a:cs typeface="Arial" panose="020B0604020202020204" pitchFamily="34" charset="0"/>
              </a:rPr>
              <a:t>3,000</a:t>
            </a:r>
          </a:p>
          <a:p>
            <a:pPr eaLnBrk="1" hangingPunct="1">
              <a:buFont typeface="Wingdings" pitchFamily="2" charset="2"/>
              <a:buNone/>
              <a:defRPr/>
            </a:pPr>
            <a:endParaRPr lang="es-ES" sz="1800" dirty="0" smtClean="0">
              <a:latin typeface="Arial" panose="020B0604020202020204" pitchFamily="34" charset="0"/>
              <a:cs typeface="Arial" panose="020B0604020202020204" pitchFamily="34" charset="0"/>
            </a:endParaRPr>
          </a:p>
          <a:p>
            <a:pPr eaLnBrk="1" hangingPunct="1">
              <a:buFont typeface="Wingdings" pitchFamily="2" charset="2"/>
              <a:buNone/>
              <a:defRPr/>
            </a:pPr>
            <a:r>
              <a:rPr lang="es-ES" sz="1800" dirty="0" smtClean="0">
                <a:latin typeface="Arial" panose="020B0604020202020204" pitchFamily="34" charset="0"/>
                <a:cs typeface="Arial" panose="020B0604020202020204" pitchFamily="34" charset="0"/>
              </a:rPr>
              <a:t>    INVENTARIO ACUMULABLE (1)    </a:t>
            </a:r>
            <a:r>
              <a:rPr lang="es-ES" sz="1800" dirty="0" smtClean="0">
                <a:latin typeface="Arial" panose="020B0604020202020204" pitchFamily="34" charset="0"/>
                <a:cs typeface="Arial" panose="020B0604020202020204" pitchFamily="34" charset="0"/>
              </a:rPr>
              <a:t>                         		    </a:t>
            </a:r>
            <a:r>
              <a:rPr lang="es-ES" sz="1800" dirty="0" smtClean="0">
                <a:latin typeface="Arial" panose="020B0604020202020204" pitchFamily="34" charset="0"/>
                <a:cs typeface="Arial" panose="020B0604020202020204" pitchFamily="34" charset="0"/>
              </a:rPr>
              <a:t>814,000 	                     		     </a:t>
            </a:r>
          </a:p>
        </p:txBody>
      </p:sp>
    </p:spTree>
    <p:extLst>
      <p:ext uri="{BB962C8B-B14F-4D97-AF65-F5344CB8AC3E}">
        <p14:creationId xmlns:p14="http://schemas.microsoft.com/office/powerpoint/2010/main" val="25013752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980728"/>
            <a:ext cx="8208663" cy="4401205"/>
          </a:xfrm>
          <a:prstGeom prst="rect">
            <a:avLst/>
          </a:prstGeom>
          <a:noFill/>
        </p:spPr>
        <p:txBody>
          <a:bodyPr wrap="square" rtlCol="0">
            <a:spAutoFit/>
          </a:bodyPr>
          <a:lstStyle/>
          <a:p>
            <a:pPr algn="just"/>
            <a:r>
              <a:rPr lang="es-MX" sz="2800" b="1" dirty="0" smtClean="0">
                <a:latin typeface="Arial" pitchFamily="34" charset="0"/>
                <a:cs typeface="Arial" pitchFamily="34" charset="0"/>
              </a:rPr>
              <a:t>Tema: </a:t>
            </a:r>
            <a:r>
              <a:rPr lang="es-MX" sz="2800" dirty="0" smtClean="0">
                <a:latin typeface="Arial" pitchFamily="34" charset="0"/>
                <a:cs typeface="Arial" pitchFamily="34" charset="0"/>
              </a:rPr>
              <a:t>Costo de lo vendido</a:t>
            </a:r>
          </a:p>
          <a:p>
            <a:pPr algn="just"/>
            <a:endParaRPr lang="es-MX" sz="2800" dirty="0">
              <a:latin typeface="Arial" pitchFamily="34" charset="0"/>
              <a:cs typeface="Arial" pitchFamily="34" charset="0"/>
            </a:endParaRPr>
          </a:p>
          <a:p>
            <a:pPr algn="just"/>
            <a:r>
              <a:rPr lang="es-MX" sz="2800" b="1" dirty="0" smtClean="0">
                <a:latin typeface="Arial" pitchFamily="34" charset="0"/>
                <a:cs typeface="Arial" pitchFamily="34" charset="0"/>
              </a:rPr>
              <a:t>Resumen</a:t>
            </a:r>
          </a:p>
          <a:p>
            <a:pPr algn="just"/>
            <a:endParaRPr lang="es-MX" sz="2800" b="1" dirty="0">
              <a:latin typeface="Arial" pitchFamily="34" charset="0"/>
              <a:cs typeface="Arial" pitchFamily="34" charset="0"/>
            </a:endParaRPr>
          </a:p>
          <a:p>
            <a:pPr algn="just"/>
            <a:r>
              <a:rPr lang="es-MX" sz="2400" dirty="0" smtClean="0">
                <a:latin typeface="Arial" pitchFamily="34" charset="0"/>
                <a:cs typeface="Arial" pitchFamily="34" charset="0"/>
              </a:rPr>
              <a:t>En el presente material se aborda la parte teórica y práctica de lo que sucede si en el ejercicio 2004 las personas morales tenían inventarios pendientes de enajenar y éstos ya habían sido deducidos en el momento de su compra, se pueden deducir nuevamente esos inventarios pero también deberán irse acumulando gradualmente en los ejercicios siguientes.</a:t>
            </a:r>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680089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defRPr/>
            </a:pPr>
            <a:r>
              <a:rPr lang="es-ES" sz="2400" b="1" smtClean="0"/>
              <a:t>DETERMINACION DEL INDICE PROMEDIO DE ROTACION DE  INVENTARIOS</a:t>
            </a:r>
          </a:p>
        </p:txBody>
      </p:sp>
      <p:sp>
        <p:nvSpPr>
          <p:cNvPr id="11267" name="Rectangle 3"/>
          <p:cNvSpPr>
            <a:spLocks noGrp="1" noChangeArrowheads="1"/>
          </p:cNvSpPr>
          <p:nvPr>
            <p:ph type="body" idx="1"/>
          </p:nvPr>
        </p:nvSpPr>
        <p:spPr/>
        <p:txBody>
          <a:bodyPr/>
          <a:lstStyle/>
          <a:p>
            <a:pPr eaLnBrk="1" hangingPunct="1">
              <a:lnSpc>
                <a:spcPct val="90000"/>
              </a:lnSpc>
              <a:buFont typeface="Wingdings" pitchFamily="2" charset="2"/>
              <a:buNone/>
              <a:defRPr/>
            </a:pPr>
            <a:r>
              <a:rPr lang="es-ES" sz="2000" smtClean="0"/>
              <a:t>AÑO	COMPRAS	INVENTARIO 	INV.  PROM	INDICE DE</a:t>
            </a:r>
          </a:p>
          <a:p>
            <a:pPr eaLnBrk="1" hangingPunct="1">
              <a:lnSpc>
                <a:spcPct val="90000"/>
              </a:lnSpc>
              <a:buFont typeface="Wingdings" pitchFamily="2" charset="2"/>
              <a:buNone/>
              <a:defRPr/>
            </a:pPr>
            <a:r>
              <a:rPr lang="es-ES" sz="2000" smtClean="0"/>
              <a:t>		    (i)			               (ii)		ROTACION</a:t>
            </a:r>
          </a:p>
          <a:p>
            <a:pPr eaLnBrk="1" hangingPunct="1">
              <a:lnSpc>
                <a:spcPct val="90000"/>
              </a:lnSpc>
              <a:buFont typeface="Wingdings" pitchFamily="2" charset="2"/>
              <a:buNone/>
              <a:defRPr/>
            </a:pPr>
            <a:r>
              <a:rPr lang="es-ES" sz="2000" smtClean="0"/>
              <a:t>                                                                                   (i/ii)             </a:t>
            </a:r>
          </a:p>
          <a:p>
            <a:pPr eaLnBrk="1" hangingPunct="1">
              <a:lnSpc>
                <a:spcPct val="90000"/>
              </a:lnSpc>
              <a:buFont typeface="Wingdings" pitchFamily="2" charset="2"/>
              <a:buNone/>
              <a:defRPr/>
            </a:pPr>
            <a:r>
              <a:rPr lang="es-ES" sz="2000" smtClean="0"/>
              <a:t>__________________________________________________________                                        </a:t>
            </a:r>
          </a:p>
          <a:p>
            <a:pPr eaLnBrk="1" hangingPunct="1">
              <a:lnSpc>
                <a:spcPct val="90000"/>
              </a:lnSpc>
              <a:buFont typeface="Wingdings" pitchFamily="2" charset="2"/>
              <a:buNone/>
              <a:defRPr/>
            </a:pPr>
            <a:r>
              <a:rPr lang="es-ES" sz="2000" smtClean="0"/>
              <a:t>2001			   920,000</a:t>
            </a:r>
          </a:p>
          <a:p>
            <a:pPr eaLnBrk="1" hangingPunct="1">
              <a:lnSpc>
                <a:spcPct val="90000"/>
              </a:lnSpc>
              <a:buFont typeface="Wingdings" pitchFamily="2" charset="2"/>
              <a:buNone/>
              <a:defRPr/>
            </a:pPr>
            <a:r>
              <a:rPr lang="es-ES" sz="2000" smtClean="0"/>
              <a:t>2002	3´000,000	   800,000	860,000		   3.49</a:t>
            </a:r>
          </a:p>
          <a:p>
            <a:pPr eaLnBrk="1" hangingPunct="1">
              <a:lnSpc>
                <a:spcPct val="90000"/>
              </a:lnSpc>
              <a:buFont typeface="Wingdings" pitchFamily="2" charset="2"/>
              <a:buNone/>
              <a:defRPr/>
            </a:pPr>
            <a:r>
              <a:rPr lang="es-ES" sz="2000" smtClean="0"/>
              <a:t>2003	3´500,000	   900,000	850,000		   4.12</a:t>
            </a:r>
          </a:p>
          <a:p>
            <a:pPr eaLnBrk="1" hangingPunct="1">
              <a:lnSpc>
                <a:spcPct val="90000"/>
              </a:lnSpc>
              <a:buFont typeface="Wingdings" pitchFamily="2" charset="2"/>
              <a:buNone/>
              <a:defRPr/>
            </a:pPr>
            <a:r>
              <a:rPr lang="es-ES" sz="2000" smtClean="0"/>
              <a:t>2004    	3´800,000	1´000,000	950,000		   4.00</a:t>
            </a:r>
          </a:p>
          <a:p>
            <a:pPr eaLnBrk="1" hangingPunct="1">
              <a:lnSpc>
                <a:spcPct val="90000"/>
              </a:lnSpc>
              <a:buFont typeface="Wingdings" pitchFamily="2" charset="2"/>
              <a:buNone/>
              <a:defRPr/>
            </a:pPr>
            <a:r>
              <a:rPr lang="es-ES" sz="2000" smtClean="0"/>
              <a:t>                                                                               	----------</a:t>
            </a:r>
          </a:p>
          <a:p>
            <a:pPr eaLnBrk="1" hangingPunct="1">
              <a:lnSpc>
                <a:spcPct val="90000"/>
              </a:lnSpc>
              <a:buFont typeface="Wingdings" pitchFamily="2" charset="2"/>
              <a:buNone/>
              <a:defRPr/>
            </a:pPr>
            <a:r>
              <a:rPr lang="es-ES" sz="2000" smtClean="0"/>
              <a:t>								  11.61</a:t>
            </a:r>
          </a:p>
          <a:p>
            <a:pPr eaLnBrk="1" hangingPunct="1">
              <a:lnSpc>
                <a:spcPct val="90000"/>
              </a:lnSpc>
              <a:buFont typeface="Wingdings" pitchFamily="2" charset="2"/>
              <a:buNone/>
              <a:defRPr/>
            </a:pPr>
            <a:r>
              <a:rPr lang="es-ES" sz="2000" smtClean="0"/>
              <a:t>					No. de años		    3</a:t>
            </a:r>
          </a:p>
          <a:p>
            <a:pPr eaLnBrk="1" hangingPunct="1">
              <a:lnSpc>
                <a:spcPct val="90000"/>
              </a:lnSpc>
              <a:buFont typeface="Wingdings" pitchFamily="2" charset="2"/>
              <a:buNone/>
              <a:defRPr/>
            </a:pPr>
            <a:r>
              <a:rPr lang="es-ES" sz="2000" smtClean="0"/>
              <a:t>  					indice promedio		    3.87</a:t>
            </a:r>
          </a:p>
          <a:p>
            <a:pPr eaLnBrk="1" hangingPunct="1">
              <a:lnSpc>
                <a:spcPct val="90000"/>
              </a:lnSpc>
              <a:buFont typeface="Wingdings" pitchFamily="2" charset="2"/>
              <a:buNone/>
              <a:defRPr/>
            </a:pPr>
            <a:endParaRPr lang="es-ES" sz="1200" smtClean="0"/>
          </a:p>
          <a:p>
            <a:pPr eaLnBrk="1" hangingPunct="1">
              <a:lnSpc>
                <a:spcPct val="90000"/>
              </a:lnSpc>
              <a:buFont typeface="Wingdings" pitchFamily="2" charset="2"/>
              <a:buNone/>
              <a:defRPr/>
            </a:pPr>
            <a:endParaRPr lang="es-ES" sz="2000" smtClean="0"/>
          </a:p>
        </p:txBody>
      </p:sp>
    </p:spTree>
    <p:extLst>
      <p:ext uri="{BB962C8B-B14F-4D97-AF65-F5344CB8AC3E}">
        <p14:creationId xmlns:p14="http://schemas.microsoft.com/office/powerpoint/2010/main" val="35136986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es-ES" sz="2400" b="1" dirty="0" smtClean="0"/>
              <a:t>ACUMULACION DE INVENTARIO</a:t>
            </a:r>
          </a:p>
        </p:txBody>
      </p:sp>
      <p:sp>
        <p:nvSpPr>
          <p:cNvPr id="13315" name="Rectangle 3"/>
          <p:cNvSpPr>
            <a:spLocks noGrp="1" noChangeArrowheads="1"/>
          </p:cNvSpPr>
          <p:nvPr>
            <p:ph type="body" idx="1"/>
          </p:nvPr>
        </p:nvSpPr>
        <p:spPr>
          <a:xfrm>
            <a:off x="683568" y="1628800"/>
            <a:ext cx="8229600" cy="4525963"/>
          </a:xfrm>
        </p:spPr>
        <p:txBody>
          <a:bodyPr/>
          <a:lstStyle/>
          <a:p>
            <a:pPr marL="609600" indent="-609600" eaLnBrk="1" hangingPunct="1">
              <a:lnSpc>
                <a:spcPct val="90000"/>
              </a:lnSpc>
              <a:buFont typeface="Wingdings" pitchFamily="2" charset="2"/>
              <a:buNone/>
              <a:defRPr/>
            </a:pPr>
            <a:r>
              <a:rPr lang="es-ES" sz="2000" dirty="0" smtClean="0"/>
              <a:t>		AÑO		% ACUMULACION	INV. ACUMULABLE</a:t>
            </a:r>
          </a:p>
          <a:p>
            <a:pPr marL="609600" indent="-609600" eaLnBrk="1" hangingPunct="1">
              <a:lnSpc>
                <a:spcPct val="90000"/>
              </a:lnSpc>
              <a:buFont typeface="Wingdings" pitchFamily="2" charset="2"/>
              <a:buNone/>
              <a:defRPr/>
            </a:pPr>
            <a:endParaRPr lang="es-ES" sz="2000" dirty="0" smtClean="0"/>
          </a:p>
          <a:p>
            <a:pPr marL="609600" indent="-609600" eaLnBrk="1" hangingPunct="1">
              <a:lnSpc>
                <a:spcPct val="90000"/>
              </a:lnSpc>
              <a:buFont typeface="Wingdings" pitchFamily="2" charset="2"/>
              <a:buNone/>
              <a:defRPr/>
            </a:pPr>
            <a:r>
              <a:rPr lang="es-ES" sz="2000" dirty="0" smtClean="0"/>
              <a:t>1		2005			15.00		122,100</a:t>
            </a:r>
          </a:p>
          <a:p>
            <a:pPr marL="609600" indent="-609600" eaLnBrk="1" hangingPunct="1">
              <a:lnSpc>
                <a:spcPct val="90000"/>
              </a:lnSpc>
              <a:buFont typeface="Wingdings" pitchFamily="2" charset="2"/>
              <a:buNone/>
              <a:defRPr/>
            </a:pPr>
            <a:r>
              <a:rPr lang="es-ES" sz="2000" dirty="0" smtClean="0"/>
              <a:t>2		2006			14.00		113,960</a:t>
            </a:r>
          </a:p>
          <a:p>
            <a:pPr marL="609600" indent="-609600" eaLnBrk="1" hangingPunct="1">
              <a:lnSpc>
                <a:spcPct val="90000"/>
              </a:lnSpc>
              <a:buFont typeface="Wingdings" pitchFamily="2" charset="2"/>
              <a:buNone/>
              <a:defRPr/>
            </a:pPr>
            <a:r>
              <a:rPr lang="es-ES" sz="2000" dirty="0" smtClean="0"/>
              <a:t>3		2007			13.00		105,820</a:t>
            </a:r>
          </a:p>
          <a:p>
            <a:pPr marL="609600" indent="-609600" eaLnBrk="1" hangingPunct="1">
              <a:lnSpc>
                <a:spcPct val="90000"/>
              </a:lnSpc>
              <a:buFont typeface="Wingdings" pitchFamily="2" charset="2"/>
              <a:buNone/>
              <a:defRPr/>
            </a:pPr>
            <a:r>
              <a:rPr lang="es-ES" sz="2000" dirty="0" smtClean="0"/>
              <a:t>4		2008			12.00		  97,680</a:t>
            </a:r>
          </a:p>
          <a:p>
            <a:pPr marL="609600" indent="-609600" eaLnBrk="1" hangingPunct="1">
              <a:lnSpc>
                <a:spcPct val="90000"/>
              </a:lnSpc>
              <a:buFont typeface="Wingdings" pitchFamily="2" charset="2"/>
              <a:buNone/>
              <a:defRPr/>
            </a:pPr>
            <a:r>
              <a:rPr lang="es-ES" sz="2000" dirty="0" smtClean="0"/>
              <a:t>5		2009			11.11		  90,435</a:t>
            </a:r>
          </a:p>
          <a:p>
            <a:pPr marL="609600" indent="-609600" eaLnBrk="1" hangingPunct="1">
              <a:lnSpc>
                <a:spcPct val="90000"/>
              </a:lnSpc>
              <a:buFont typeface="Wingdings" pitchFamily="2" charset="2"/>
              <a:buNone/>
              <a:defRPr/>
            </a:pPr>
            <a:r>
              <a:rPr lang="es-ES" sz="2000" dirty="0" smtClean="0"/>
              <a:t>6		2010			10.00		  81,400</a:t>
            </a:r>
          </a:p>
          <a:p>
            <a:pPr marL="609600" indent="-609600" eaLnBrk="1" hangingPunct="1">
              <a:lnSpc>
                <a:spcPct val="90000"/>
              </a:lnSpc>
              <a:buFont typeface="Wingdings" pitchFamily="2" charset="2"/>
              <a:buNone/>
              <a:defRPr/>
            </a:pPr>
            <a:r>
              <a:rPr lang="es-ES" sz="2000" dirty="0" smtClean="0"/>
              <a:t>7		2011			  9.00		  73,260</a:t>
            </a:r>
          </a:p>
          <a:p>
            <a:pPr marL="609600" indent="-609600" eaLnBrk="1" hangingPunct="1">
              <a:lnSpc>
                <a:spcPct val="90000"/>
              </a:lnSpc>
              <a:buFont typeface="Wingdings" pitchFamily="2" charset="2"/>
              <a:buNone/>
              <a:defRPr/>
            </a:pPr>
            <a:r>
              <a:rPr lang="es-ES" sz="2000" dirty="0" smtClean="0"/>
              <a:t>8         </a:t>
            </a:r>
            <a:r>
              <a:rPr lang="es-ES" sz="2000" dirty="0" smtClean="0"/>
              <a:t>     </a:t>
            </a:r>
            <a:r>
              <a:rPr lang="es-ES" sz="2000" dirty="0" smtClean="0"/>
              <a:t>2012			  8.00		  65,120   </a:t>
            </a:r>
          </a:p>
          <a:p>
            <a:pPr marL="609600" indent="-609600" eaLnBrk="1" hangingPunct="1">
              <a:lnSpc>
                <a:spcPct val="90000"/>
              </a:lnSpc>
              <a:buFont typeface="Wingdings" pitchFamily="2" charset="2"/>
              <a:buNone/>
              <a:defRPr/>
            </a:pPr>
            <a:r>
              <a:rPr lang="es-ES" sz="2000" dirty="0" smtClean="0"/>
              <a:t>9        </a:t>
            </a:r>
            <a:r>
              <a:rPr lang="es-ES" sz="2000" dirty="0" smtClean="0"/>
              <a:t>      </a:t>
            </a:r>
            <a:r>
              <a:rPr lang="es-ES" sz="2000" dirty="0" smtClean="0"/>
              <a:t>2013			  7.89		  </a:t>
            </a:r>
            <a:r>
              <a:rPr lang="es-ES" sz="2000" dirty="0" smtClean="0"/>
              <a:t>64,225</a:t>
            </a:r>
          </a:p>
          <a:p>
            <a:pPr marL="1828800" lvl="4" indent="0" eaLnBrk="1" hangingPunct="1">
              <a:lnSpc>
                <a:spcPct val="90000"/>
              </a:lnSpc>
              <a:buNone/>
              <a:defRPr/>
            </a:pPr>
            <a:r>
              <a:rPr lang="es-ES" sz="1400" dirty="0" smtClean="0">
                <a:latin typeface="Arial" panose="020B0604020202020204" pitchFamily="34" charset="0"/>
                <a:cs typeface="Arial" panose="020B0604020202020204" pitchFamily="34" charset="0"/>
              </a:rPr>
              <a:t>                                       </a:t>
            </a:r>
            <a:r>
              <a:rPr lang="es-ES" sz="1800" dirty="0" smtClean="0">
                <a:cs typeface="Arial" panose="020B0604020202020204" pitchFamily="34" charset="0"/>
              </a:rPr>
              <a:t>100                             814,000</a:t>
            </a:r>
            <a:endParaRPr lang="es-ES" sz="1800" dirty="0" smtClean="0">
              <a:cs typeface="Arial" panose="020B0604020202020204" pitchFamily="34" charset="0"/>
            </a:endParaRPr>
          </a:p>
        </p:txBody>
      </p:sp>
    </p:spTree>
    <p:extLst>
      <p:ext uri="{BB962C8B-B14F-4D97-AF65-F5344CB8AC3E}">
        <p14:creationId xmlns:p14="http://schemas.microsoft.com/office/powerpoint/2010/main" val="27116849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defRPr/>
            </a:pPr>
            <a:r>
              <a:rPr lang="es-ES" sz="2000" b="1" smtClean="0"/>
              <a:t>UTILIDAD Y PAGO  DE ISR  TOMANDO  EL  INV 2004 COMO NO  DEDUCIBLE</a:t>
            </a:r>
          </a:p>
        </p:txBody>
      </p:sp>
      <p:sp>
        <p:nvSpPr>
          <p:cNvPr id="15363" name="Rectangle 3"/>
          <p:cNvSpPr>
            <a:spLocks noGrp="1" noChangeArrowheads="1"/>
          </p:cNvSpPr>
          <p:nvPr>
            <p:ph type="body" idx="1"/>
          </p:nvPr>
        </p:nvSpPr>
        <p:spPr>
          <a:xfrm>
            <a:off x="683568" y="1700808"/>
            <a:ext cx="8229600" cy="4114800"/>
          </a:xfrm>
        </p:spPr>
        <p:txBody>
          <a:bodyPr/>
          <a:lstStyle/>
          <a:p>
            <a:pPr marL="609600" indent="-609600" eaLnBrk="1" hangingPunct="1">
              <a:buFont typeface="Wingdings" pitchFamily="2" charset="2"/>
              <a:buNone/>
              <a:defRPr/>
            </a:pPr>
            <a:r>
              <a:rPr lang="es-ES" sz="1600" b="1" dirty="0" smtClean="0"/>
              <a:t>AÑO     VENTAS	  COSTO  DE     </a:t>
            </a:r>
            <a:r>
              <a:rPr lang="es-ES" sz="1600" b="1" dirty="0" smtClean="0"/>
              <a:t>    PERDIDAS</a:t>
            </a:r>
            <a:r>
              <a:rPr lang="es-ES" sz="1600" b="1" dirty="0" smtClean="0"/>
              <a:t>	UTILDAD       TASA        ISR DEL</a:t>
            </a:r>
          </a:p>
          <a:p>
            <a:pPr marL="609600" indent="-609600" eaLnBrk="1" hangingPunct="1">
              <a:buFont typeface="Wingdings" pitchFamily="2" charset="2"/>
              <a:buNone/>
              <a:defRPr/>
            </a:pPr>
            <a:r>
              <a:rPr lang="es-ES" sz="1600" b="1" dirty="0" smtClean="0"/>
              <a:t>                               </a:t>
            </a:r>
            <a:r>
              <a:rPr lang="es-ES" sz="1600" b="1" dirty="0" smtClean="0"/>
              <a:t>             </a:t>
            </a:r>
            <a:r>
              <a:rPr lang="es-ES" sz="1600" b="1" dirty="0" smtClean="0"/>
              <a:t>VENTAS	           FISCALES    </a:t>
            </a:r>
            <a:r>
              <a:rPr lang="es-ES" sz="1600" b="1" dirty="0" smtClean="0"/>
              <a:t>     </a:t>
            </a:r>
            <a:r>
              <a:rPr lang="es-ES" sz="1600" b="1" dirty="0" smtClean="0"/>
              <a:t>FISCAL           </a:t>
            </a:r>
            <a:r>
              <a:rPr lang="es-ES" sz="1600" b="1" dirty="0" smtClean="0"/>
              <a:t>   </a:t>
            </a:r>
            <a:r>
              <a:rPr lang="es-ES" sz="1600" b="1" dirty="0" smtClean="0"/>
              <a:t>ISR          EJERC</a:t>
            </a:r>
          </a:p>
          <a:p>
            <a:pPr marL="609600" indent="-609600" eaLnBrk="1" hangingPunct="1">
              <a:buFont typeface="Wingdings" pitchFamily="2" charset="2"/>
              <a:buNone/>
              <a:defRPr/>
            </a:pPr>
            <a:r>
              <a:rPr lang="es-ES" sz="1600" b="1" dirty="0" smtClean="0"/>
              <a:t>--------------------------------------------------------------------------------------------</a:t>
            </a:r>
          </a:p>
          <a:p>
            <a:pPr marL="609600" indent="-609600" eaLnBrk="1" hangingPunct="1">
              <a:buFont typeface="Wingdings" pitchFamily="2" charset="2"/>
              <a:buNone/>
              <a:defRPr/>
            </a:pPr>
            <a:r>
              <a:rPr lang="es-ES" sz="1600" b="1" dirty="0" smtClean="0"/>
              <a:t>2005 </a:t>
            </a:r>
            <a:r>
              <a:rPr lang="es-ES" sz="1600" b="1" dirty="0" smtClean="0"/>
              <a:t>    </a:t>
            </a:r>
            <a:r>
              <a:rPr lang="es-ES" sz="1600" b="1" dirty="0" smtClean="0"/>
              <a:t>1´400,000     </a:t>
            </a:r>
            <a:r>
              <a:rPr lang="es-ES" sz="1600" b="1" dirty="0" smtClean="0"/>
              <a:t>       </a:t>
            </a:r>
            <a:r>
              <a:rPr lang="es-ES" sz="1600" b="1" dirty="0" smtClean="0"/>
              <a:t>200,000    </a:t>
            </a:r>
            <a:r>
              <a:rPr lang="es-ES" sz="1600" b="1" dirty="0" smtClean="0"/>
              <a:t>       112,000          </a:t>
            </a:r>
            <a:r>
              <a:rPr lang="es-ES" sz="1600" b="1" dirty="0" smtClean="0"/>
              <a:t>1,088,000         30%     </a:t>
            </a:r>
            <a:r>
              <a:rPr lang="es-ES" sz="1600" b="1" dirty="0" smtClean="0"/>
              <a:t>  326,400</a:t>
            </a:r>
            <a:endParaRPr lang="es-ES" sz="1600" b="1" dirty="0" smtClean="0"/>
          </a:p>
          <a:p>
            <a:pPr marL="609600" indent="-609600" eaLnBrk="1" hangingPunct="1">
              <a:buFont typeface="Wingdings" pitchFamily="2" charset="2"/>
              <a:buNone/>
              <a:defRPr/>
            </a:pPr>
            <a:r>
              <a:rPr lang="es-ES" sz="1600" b="1" dirty="0" smtClean="0"/>
              <a:t>2006 </a:t>
            </a:r>
            <a:r>
              <a:rPr lang="es-ES" sz="1600" b="1" dirty="0" smtClean="0"/>
              <a:t>    </a:t>
            </a:r>
            <a:r>
              <a:rPr lang="es-ES" sz="1600" b="1" dirty="0" smtClean="0"/>
              <a:t>1´400,000  </a:t>
            </a:r>
            <a:r>
              <a:rPr lang="es-ES" sz="1600" b="1" dirty="0" smtClean="0"/>
              <a:t>      </a:t>
            </a:r>
            <a:r>
              <a:rPr lang="es-ES" sz="1600" b="1" dirty="0" smtClean="0"/>
              <a:t>1´200,000                         </a:t>
            </a:r>
            <a:r>
              <a:rPr lang="es-ES" sz="1600" b="1" dirty="0" smtClean="0"/>
              <a:t>              200,000          </a:t>
            </a:r>
            <a:r>
              <a:rPr lang="es-ES" sz="1600" b="1" dirty="0" smtClean="0"/>
              <a:t>29%       58,000</a:t>
            </a:r>
          </a:p>
          <a:p>
            <a:pPr marL="609600" indent="-609600" eaLnBrk="1" hangingPunct="1">
              <a:buFont typeface="Wingdings" pitchFamily="2" charset="2"/>
              <a:buNone/>
              <a:defRPr/>
            </a:pPr>
            <a:r>
              <a:rPr lang="es-ES" sz="1600" b="1" dirty="0" smtClean="0"/>
              <a:t>2007 </a:t>
            </a:r>
            <a:r>
              <a:rPr lang="es-ES" sz="1600" b="1" dirty="0" smtClean="0"/>
              <a:t>    </a:t>
            </a:r>
            <a:r>
              <a:rPr lang="es-ES" sz="1600" b="1" dirty="0" smtClean="0"/>
              <a:t>1´400,000  </a:t>
            </a:r>
            <a:r>
              <a:rPr lang="es-ES" sz="1600" b="1" dirty="0" smtClean="0"/>
              <a:t>      </a:t>
            </a:r>
            <a:r>
              <a:rPr lang="es-ES" sz="1600" b="1" dirty="0" smtClean="0"/>
              <a:t>1´200,000                         </a:t>
            </a:r>
            <a:r>
              <a:rPr lang="es-ES" sz="1600" b="1" dirty="0" smtClean="0"/>
              <a:t>               200,000          </a:t>
            </a:r>
            <a:r>
              <a:rPr lang="es-ES" sz="1600" b="1" dirty="0" smtClean="0"/>
              <a:t>28%       56,000</a:t>
            </a:r>
          </a:p>
          <a:p>
            <a:pPr marL="609600" indent="-609600" eaLnBrk="1" hangingPunct="1">
              <a:buFont typeface="Wingdings" pitchFamily="2" charset="2"/>
              <a:buNone/>
              <a:defRPr/>
            </a:pPr>
            <a:r>
              <a:rPr lang="es-ES" sz="1600" b="1" dirty="0" smtClean="0"/>
              <a:t>2008 </a:t>
            </a:r>
            <a:r>
              <a:rPr lang="es-ES" sz="1600" b="1" dirty="0" smtClean="0"/>
              <a:t>    </a:t>
            </a:r>
            <a:r>
              <a:rPr lang="es-ES" sz="1600" b="1" dirty="0" smtClean="0"/>
              <a:t>1´400,000   </a:t>
            </a:r>
            <a:r>
              <a:rPr lang="es-ES" sz="1600" b="1" dirty="0" smtClean="0"/>
              <a:t>     </a:t>
            </a:r>
            <a:r>
              <a:rPr lang="es-ES" sz="1600" b="1" dirty="0" smtClean="0"/>
              <a:t>1´200,000                         </a:t>
            </a:r>
            <a:r>
              <a:rPr lang="es-ES" sz="1600" b="1" dirty="0" smtClean="0"/>
              <a:t>               200,000          </a:t>
            </a:r>
            <a:r>
              <a:rPr lang="es-ES" sz="1600" b="1" dirty="0" smtClean="0"/>
              <a:t>28%       56,000</a:t>
            </a:r>
          </a:p>
          <a:p>
            <a:pPr marL="609600" indent="-609600" eaLnBrk="1" hangingPunct="1">
              <a:buFont typeface="Wingdings" pitchFamily="2" charset="2"/>
              <a:buNone/>
              <a:defRPr/>
            </a:pPr>
            <a:r>
              <a:rPr lang="es-ES" sz="1600" b="1" dirty="0" smtClean="0"/>
              <a:t>2009 </a:t>
            </a:r>
            <a:r>
              <a:rPr lang="es-ES" sz="1600" b="1" dirty="0" smtClean="0"/>
              <a:t>    </a:t>
            </a:r>
            <a:r>
              <a:rPr lang="es-ES" sz="1600" b="1" dirty="0" smtClean="0"/>
              <a:t>1´400,000   </a:t>
            </a:r>
            <a:r>
              <a:rPr lang="es-ES" sz="1600" b="1" dirty="0" smtClean="0"/>
              <a:t>     </a:t>
            </a:r>
            <a:r>
              <a:rPr lang="es-ES" sz="1600" b="1" dirty="0" smtClean="0"/>
              <a:t>1´200,000		 </a:t>
            </a:r>
            <a:r>
              <a:rPr lang="es-ES" sz="1600" b="1" dirty="0" smtClean="0"/>
              <a:t>                  200,000          </a:t>
            </a:r>
            <a:r>
              <a:rPr lang="es-ES" sz="1600" b="1" dirty="0" smtClean="0"/>
              <a:t>28%       56,000</a:t>
            </a:r>
          </a:p>
          <a:p>
            <a:pPr marL="609600" indent="-609600" eaLnBrk="1" hangingPunct="1">
              <a:buFont typeface="Wingdings" pitchFamily="2" charset="2"/>
              <a:buNone/>
              <a:defRPr/>
            </a:pPr>
            <a:r>
              <a:rPr lang="es-ES" sz="1600" b="1" dirty="0" smtClean="0"/>
              <a:t>2010 </a:t>
            </a:r>
            <a:r>
              <a:rPr lang="es-ES" sz="1600" b="1" dirty="0" smtClean="0"/>
              <a:t>    </a:t>
            </a:r>
            <a:r>
              <a:rPr lang="es-ES" sz="1600" b="1" dirty="0" smtClean="0"/>
              <a:t>1´400,000  </a:t>
            </a:r>
            <a:r>
              <a:rPr lang="es-ES" sz="1600" b="1" dirty="0" smtClean="0"/>
              <a:t>      </a:t>
            </a:r>
            <a:r>
              <a:rPr lang="es-ES" sz="1600" b="1" dirty="0" smtClean="0"/>
              <a:t>1´200,000                         </a:t>
            </a:r>
            <a:r>
              <a:rPr lang="es-ES" sz="1600" b="1" dirty="0" smtClean="0"/>
              <a:t>               200,000          </a:t>
            </a:r>
            <a:r>
              <a:rPr lang="es-ES" sz="1600" b="1" dirty="0" smtClean="0"/>
              <a:t>30%       60,000</a:t>
            </a:r>
          </a:p>
          <a:p>
            <a:pPr marL="609600" indent="-609600" eaLnBrk="1" hangingPunct="1">
              <a:buFont typeface="Wingdings" pitchFamily="2" charset="2"/>
              <a:buNone/>
              <a:defRPr/>
            </a:pPr>
            <a:r>
              <a:rPr lang="es-ES" sz="1600" b="1" dirty="0" smtClean="0"/>
              <a:t>2011 </a:t>
            </a:r>
            <a:r>
              <a:rPr lang="es-ES" sz="1600" b="1" dirty="0" smtClean="0"/>
              <a:t>    </a:t>
            </a:r>
            <a:r>
              <a:rPr lang="es-ES" sz="1600" b="1" dirty="0" smtClean="0"/>
              <a:t>1´400,000  </a:t>
            </a:r>
            <a:r>
              <a:rPr lang="es-ES" sz="1600" b="1" dirty="0" smtClean="0"/>
              <a:t>      </a:t>
            </a:r>
            <a:r>
              <a:rPr lang="es-ES" sz="1600" b="1" dirty="0" smtClean="0"/>
              <a:t>1´200,000	               </a:t>
            </a:r>
            <a:r>
              <a:rPr lang="es-ES" sz="1600" b="1" dirty="0" smtClean="0"/>
              <a:t>                       </a:t>
            </a:r>
            <a:r>
              <a:rPr lang="es-ES" sz="1600" b="1" dirty="0" smtClean="0"/>
              <a:t>200,000          30%        60,000</a:t>
            </a:r>
          </a:p>
          <a:p>
            <a:pPr marL="609600" indent="-609600" eaLnBrk="1" hangingPunct="1">
              <a:buFont typeface="Wingdings" pitchFamily="2" charset="2"/>
              <a:buNone/>
              <a:defRPr/>
            </a:pPr>
            <a:r>
              <a:rPr lang="es-ES" sz="1600" b="1" dirty="0" smtClean="0"/>
              <a:t>2012 </a:t>
            </a:r>
            <a:r>
              <a:rPr lang="es-ES" sz="1600" b="1" dirty="0" smtClean="0"/>
              <a:t>    </a:t>
            </a:r>
            <a:r>
              <a:rPr lang="es-ES" sz="1600" b="1" dirty="0" smtClean="0"/>
              <a:t>1´400,000   </a:t>
            </a:r>
            <a:r>
              <a:rPr lang="es-ES" sz="1600" b="1" dirty="0" smtClean="0"/>
              <a:t>     </a:t>
            </a:r>
            <a:r>
              <a:rPr lang="es-ES" sz="1600" b="1" dirty="0" smtClean="0"/>
              <a:t>1´200,000                         </a:t>
            </a:r>
            <a:r>
              <a:rPr lang="es-ES" sz="1600" b="1" dirty="0" smtClean="0"/>
              <a:t>               200,000          </a:t>
            </a:r>
            <a:r>
              <a:rPr lang="es-ES" sz="1600" b="1" dirty="0" smtClean="0"/>
              <a:t>30%        60,000</a:t>
            </a:r>
          </a:p>
          <a:p>
            <a:pPr marL="609600" indent="-609600" eaLnBrk="1" hangingPunct="1">
              <a:buFont typeface="Wingdings" pitchFamily="2" charset="2"/>
              <a:buNone/>
              <a:defRPr/>
            </a:pPr>
            <a:r>
              <a:rPr lang="es-ES" sz="1600" b="1" dirty="0" smtClean="0"/>
              <a:t>2013  </a:t>
            </a:r>
            <a:r>
              <a:rPr lang="es-ES" sz="1600" b="1" dirty="0" smtClean="0"/>
              <a:t>   </a:t>
            </a:r>
            <a:r>
              <a:rPr lang="es-ES" sz="1600" b="1" dirty="0" smtClean="0"/>
              <a:t>1´400,000  </a:t>
            </a:r>
            <a:r>
              <a:rPr lang="es-ES" sz="1600" b="1" dirty="0" smtClean="0"/>
              <a:t>      </a:t>
            </a:r>
            <a:r>
              <a:rPr lang="es-ES" sz="1600" b="1" dirty="0" smtClean="0"/>
              <a:t>1´200,000                         </a:t>
            </a:r>
            <a:r>
              <a:rPr lang="es-ES" sz="1600" b="1" dirty="0" smtClean="0"/>
              <a:t>               200,000          </a:t>
            </a:r>
            <a:r>
              <a:rPr lang="es-ES" sz="1600" b="1" dirty="0" smtClean="0"/>
              <a:t>30%        60,000</a:t>
            </a:r>
          </a:p>
          <a:p>
            <a:pPr marL="609600" indent="-609600" eaLnBrk="1" hangingPunct="1">
              <a:buFont typeface="Wingdings" pitchFamily="2" charset="2"/>
              <a:buNone/>
              <a:defRPr/>
            </a:pPr>
            <a:r>
              <a:rPr lang="es-ES" sz="1200" b="1" dirty="0" smtClean="0"/>
              <a:t>PAGO DE ISR DEN  EL PERIODO EN QUE SE PUDO  ACUMULAR EL INVENTARIO                     </a:t>
            </a:r>
            <a:r>
              <a:rPr lang="es-ES" sz="1600" b="1" dirty="0" smtClean="0"/>
              <a:t>792,400</a:t>
            </a:r>
            <a:endParaRPr lang="es-ES" sz="1200" b="1" dirty="0" smtClean="0"/>
          </a:p>
        </p:txBody>
      </p:sp>
    </p:spTree>
    <p:extLst>
      <p:ext uri="{BB962C8B-B14F-4D97-AF65-F5344CB8AC3E}">
        <p14:creationId xmlns:p14="http://schemas.microsoft.com/office/powerpoint/2010/main" val="21531117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328613"/>
            <a:ext cx="8229600" cy="1371600"/>
          </a:xfrm>
        </p:spPr>
        <p:txBody>
          <a:bodyPr/>
          <a:lstStyle/>
          <a:p>
            <a:pPr eaLnBrk="1" hangingPunct="1">
              <a:defRPr/>
            </a:pPr>
            <a:r>
              <a:rPr lang="es-ES" sz="2000" smtClean="0"/>
              <a:t>CONSIDERANDO LA OPCION DE  ACUMULACION DEL INVENTARIO </a:t>
            </a:r>
            <a:br>
              <a:rPr lang="es-ES" sz="2000" smtClean="0"/>
            </a:br>
            <a:r>
              <a:rPr lang="es-ES" sz="2000" smtClean="0"/>
              <a:t>Y HACIENDO DEDUCIBLE EL COSTO DE VENTAS</a:t>
            </a:r>
          </a:p>
        </p:txBody>
      </p:sp>
      <p:sp>
        <p:nvSpPr>
          <p:cNvPr id="18435" name="Rectangle 3"/>
          <p:cNvSpPr>
            <a:spLocks noGrp="1" noChangeArrowheads="1"/>
          </p:cNvSpPr>
          <p:nvPr>
            <p:ph type="body" idx="1"/>
          </p:nvPr>
        </p:nvSpPr>
        <p:spPr>
          <a:xfrm>
            <a:off x="827584" y="1772816"/>
            <a:ext cx="8229600" cy="4114800"/>
          </a:xfrm>
        </p:spPr>
        <p:txBody>
          <a:bodyPr/>
          <a:lstStyle/>
          <a:p>
            <a:pPr eaLnBrk="1" hangingPunct="1">
              <a:buFont typeface="Wingdings" pitchFamily="2" charset="2"/>
              <a:buNone/>
              <a:defRPr/>
            </a:pPr>
            <a:r>
              <a:rPr lang="es-ES" sz="1600" b="1" dirty="0" smtClean="0"/>
              <a:t>AÑO     VENTAS	</a:t>
            </a:r>
            <a:r>
              <a:rPr lang="es-ES" sz="1600" b="1" dirty="0" smtClean="0"/>
              <a:t>  ACUM</a:t>
            </a:r>
            <a:r>
              <a:rPr lang="es-ES" sz="1600" b="1" dirty="0" smtClean="0"/>
              <a:t>. DE     </a:t>
            </a:r>
            <a:r>
              <a:rPr lang="es-ES" sz="1600" b="1" dirty="0" smtClean="0"/>
              <a:t>      COSTO  </a:t>
            </a:r>
            <a:r>
              <a:rPr lang="es-ES" sz="1600" b="1" dirty="0" smtClean="0"/>
              <a:t>DE     	UTILDAD       TASA        ISR DEL</a:t>
            </a:r>
          </a:p>
          <a:p>
            <a:pPr eaLnBrk="1" hangingPunct="1">
              <a:buFont typeface="Wingdings" pitchFamily="2" charset="2"/>
              <a:buNone/>
              <a:defRPr/>
            </a:pPr>
            <a:r>
              <a:rPr lang="es-ES" sz="1600" b="1" dirty="0" smtClean="0"/>
              <a:t>                                 </a:t>
            </a:r>
            <a:r>
              <a:rPr lang="es-ES" sz="1600" b="1" dirty="0" smtClean="0"/>
              <a:t>             </a:t>
            </a:r>
            <a:r>
              <a:rPr lang="es-ES" sz="1600" b="1" dirty="0" smtClean="0"/>
              <a:t>INV                     VENTAS	 FISCAL            ISR          EJERC</a:t>
            </a:r>
          </a:p>
          <a:p>
            <a:pPr eaLnBrk="1" hangingPunct="1">
              <a:buFont typeface="Wingdings" pitchFamily="2" charset="2"/>
              <a:buNone/>
              <a:defRPr/>
            </a:pPr>
            <a:r>
              <a:rPr lang="es-ES" sz="1600" b="1" dirty="0" smtClean="0"/>
              <a:t>--------------------------------------------------------------------------------------------</a:t>
            </a:r>
          </a:p>
          <a:p>
            <a:pPr eaLnBrk="1" hangingPunct="1">
              <a:buFont typeface="Wingdings" pitchFamily="2" charset="2"/>
              <a:buNone/>
              <a:defRPr/>
            </a:pPr>
            <a:r>
              <a:rPr lang="es-ES" sz="1600" b="1" dirty="0" smtClean="0"/>
              <a:t>2005   1´400,000  </a:t>
            </a:r>
            <a:r>
              <a:rPr lang="es-ES" sz="1600" b="1" dirty="0" smtClean="0"/>
              <a:t>         </a:t>
            </a:r>
            <a:r>
              <a:rPr lang="es-ES" sz="1600" b="1" dirty="0" smtClean="0"/>
              <a:t>122,100  </a:t>
            </a:r>
            <a:r>
              <a:rPr lang="es-ES" sz="1600" b="1" dirty="0" smtClean="0"/>
              <a:t>                   </a:t>
            </a:r>
            <a:r>
              <a:rPr lang="es-ES" sz="1600" b="1" dirty="0" smtClean="0"/>
              <a:t>1`200,000        322,100	         30%    </a:t>
            </a:r>
            <a:r>
              <a:rPr lang="es-ES" sz="1600" b="1" dirty="0" smtClean="0"/>
              <a:t> </a:t>
            </a:r>
            <a:r>
              <a:rPr lang="es-ES" sz="1600" b="1" dirty="0" smtClean="0"/>
              <a:t>96,630</a:t>
            </a:r>
          </a:p>
          <a:p>
            <a:pPr eaLnBrk="1" hangingPunct="1">
              <a:buFont typeface="Wingdings" pitchFamily="2" charset="2"/>
              <a:buNone/>
              <a:defRPr/>
            </a:pPr>
            <a:r>
              <a:rPr lang="es-ES" sz="1600" b="1" dirty="0" smtClean="0"/>
              <a:t>2006   1´400,000 </a:t>
            </a:r>
            <a:r>
              <a:rPr lang="es-ES" sz="1600" b="1" dirty="0" smtClean="0"/>
              <a:t>          113,960                     </a:t>
            </a:r>
            <a:r>
              <a:rPr lang="es-ES" sz="1600" b="1" dirty="0" smtClean="0"/>
              <a:t>1´200,000        313,960          29%      91,048 </a:t>
            </a:r>
          </a:p>
          <a:p>
            <a:pPr eaLnBrk="1" hangingPunct="1">
              <a:buFont typeface="Wingdings" pitchFamily="2" charset="2"/>
              <a:buNone/>
              <a:defRPr/>
            </a:pPr>
            <a:r>
              <a:rPr lang="es-ES" sz="1600" b="1" dirty="0" smtClean="0"/>
              <a:t>2007   1´400,000  </a:t>
            </a:r>
            <a:r>
              <a:rPr lang="es-ES" sz="1600" b="1" dirty="0" smtClean="0"/>
              <a:t>         </a:t>
            </a:r>
            <a:r>
              <a:rPr lang="es-ES" sz="1600" b="1" dirty="0" smtClean="0"/>
              <a:t>105,820  </a:t>
            </a:r>
            <a:r>
              <a:rPr lang="es-ES" sz="1600" b="1" dirty="0" smtClean="0"/>
              <a:t>                  </a:t>
            </a:r>
            <a:r>
              <a:rPr lang="es-ES" sz="1600" b="1" dirty="0" smtClean="0"/>
              <a:t>1´200,000         305,820          28%      85,630</a:t>
            </a:r>
          </a:p>
          <a:p>
            <a:pPr eaLnBrk="1" hangingPunct="1">
              <a:buFont typeface="Wingdings" pitchFamily="2" charset="2"/>
              <a:buNone/>
              <a:defRPr/>
            </a:pPr>
            <a:r>
              <a:rPr lang="es-ES" sz="1600" b="1" dirty="0" smtClean="0"/>
              <a:t>2008   1´400,000   </a:t>
            </a:r>
            <a:r>
              <a:rPr lang="es-ES" sz="1600" b="1" dirty="0" smtClean="0"/>
              <a:t>          97,680                    </a:t>
            </a:r>
            <a:r>
              <a:rPr lang="es-ES" sz="1600" b="1" dirty="0" smtClean="0"/>
              <a:t>1´200,000         297,680          28%       83,350</a:t>
            </a:r>
          </a:p>
          <a:p>
            <a:pPr eaLnBrk="1" hangingPunct="1">
              <a:buFont typeface="Wingdings" pitchFamily="2" charset="2"/>
              <a:buNone/>
              <a:defRPr/>
            </a:pPr>
            <a:r>
              <a:rPr lang="es-ES" sz="1600" b="1" dirty="0" smtClean="0"/>
              <a:t>2009   1´400,000   </a:t>
            </a:r>
            <a:r>
              <a:rPr lang="es-ES" sz="1600" b="1" dirty="0" smtClean="0"/>
              <a:t>          </a:t>
            </a:r>
            <a:r>
              <a:rPr lang="es-ES" sz="1600" b="1" dirty="0" smtClean="0"/>
              <a:t>90,435  </a:t>
            </a:r>
            <a:r>
              <a:rPr lang="es-ES" sz="1600" b="1" dirty="0" smtClean="0"/>
              <a:t>                  </a:t>
            </a:r>
            <a:r>
              <a:rPr lang="es-ES" sz="1600" b="1" dirty="0" smtClean="0"/>
              <a:t>1´200,000         290,435          28%       81,322</a:t>
            </a:r>
          </a:p>
          <a:p>
            <a:pPr eaLnBrk="1" hangingPunct="1">
              <a:buFont typeface="Wingdings" pitchFamily="2" charset="2"/>
              <a:buNone/>
              <a:defRPr/>
            </a:pPr>
            <a:r>
              <a:rPr lang="es-ES" sz="1600" b="1" dirty="0" smtClean="0"/>
              <a:t>2010   1´400,000   </a:t>
            </a:r>
            <a:r>
              <a:rPr lang="es-ES" sz="1600" b="1" dirty="0" smtClean="0"/>
              <a:t>          </a:t>
            </a:r>
            <a:r>
              <a:rPr lang="es-ES" sz="1600" b="1" dirty="0" smtClean="0"/>
              <a:t>81,400 </a:t>
            </a:r>
            <a:r>
              <a:rPr lang="es-ES" sz="1600" b="1" dirty="0" smtClean="0"/>
              <a:t>                    </a:t>
            </a:r>
            <a:r>
              <a:rPr lang="es-ES" sz="1600" b="1" dirty="0" smtClean="0"/>
              <a:t>1´200,000         281,400          30%       84,420</a:t>
            </a:r>
          </a:p>
          <a:p>
            <a:pPr eaLnBrk="1" hangingPunct="1">
              <a:buFont typeface="Wingdings" pitchFamily="2" charset="2"/>
              <a:buNone/>
              <a:defRPr/>
            </a:pPr>
            <a:r>
              <a:rPr lang="es-ES" sz="1600" b="1" dirty="0" smtClean="0"/>
              <a:t>2011   1´400,000    </a:t>
            </a:r>
            <a:r>
              <a:rPr lang="es-ES" sz="1600" b="1" dirty="0" smtClean="0"/>
              <a:t>         </a:t>
            </a:r>
            <a:r>
              <a:rPr lang="es-ES" sz="1600" b="1" dirty="0" smtClean="0"/>
              <a:t>73,260  </a:t>
            </a:r>
            <a:r>
              <a:rPr lang="es-ES" sz="1600" b="1" dirty="0" smtClean="0"/>
              <a:t>                   </a:t>
            </a:r>
            <a:r>
              <a:rPr lang="es-ES" sz="1600" b="1" dirty="0" smtClean="0"/>
              <a:t>1´200,000	</a:t>
            </a:r>
            <a:r>
              <a:rPr lang="es-ES" sz="1600" b="1" dirty="0" smtClean="0"/>
              <a:t>    </a:t>
            </a:r>
            <a:r>
              <a:rPr lang="es-ES" sz="1600" b="1" dirty="0" smtClean="0"/>
              <a:t>273,260          30%       81,978</a:t>
            </a:r>
          </a:p>
          <a:p>
            <a:pPr eaLnBrk="1" hangingPunct="1">
              <a:buFont typeface="Wingdings" pitchFamily="2" charset="2"/>
              <a:buNone/>
              <a:defRPr/>
            </a:pPr>
            <a:r>
              <a:rPr lang="es-ES" sz="1600" b="1" dirty="0" smtClean="0"/>
              <a:t>2012   1´400,000    </a:t>
            </a:r>
            <a:r>
              <a:rPr lang="es-ES" sz="1600" b="1" dirty="0" smtClean="0"/>
              <a:t>         </a:t>
            </a:r>
            <a:r>
              <a:rPr lang="es-ES" sz="1600" b="1" dirty="0" smtClean="0"/>
              <a:t>65,120  </a:t>
            </a:r>
            <a:r>
              <a:rPr lang="es-ES" sz="1600" b="1" dirty="0" smtClean="0"/>
              <a:t>                   </a:t>
            </a:r>
            <a:r>
              <a:rPr lang="es-ES" sz="1600" b="1" dirty="0" smtClean="0"/>
              <a:t>1´200,000         265,120          30%       79,536</a:t>
            </a:r>
          </a:p>
          <a:p>
            <a:pPr eaLnBrk="1" hangingPunct="1">
              <a:buFont typeface="Wingdings" pitchFamily="2" charset="2"/>
              <a:buNone/>
              <a:defRPr/>
            </a:pPr>
            <a:r>
              <a:rPr lang="es-ES" sz="1600" b="1" dirty="0" smtClean="0"/>
              <a:t>2013   1´400,000   </a:t>
            </a:r>
            <a:r>
              <a:rPr lang="es-ES" sz="1600" b="1" u="sng" dirty="0" smtClean="0"/>
              <a:t> </a:t>
            </a:r>
            <a:r>
              <a:rPr lang="es-ES" sz="1600" b="1" u="sng" dirty="0" smtClean="0"/>
              <a:t>         </a:t>
            </a:r>
            <a:r>
              <a:rPr lang="es-ES" sz="1600" b="1" u="sng" dirty="0" smtClean="0"/>
              <a:t>64,225 </a:t>
            </a:r>
            <a:r>
              <a:rPr lang="es-ES" sz="1600" b="1" u="sng" dirty="0" smtClean="0"/>
              <a:t>                  </a:t>
            </a:r>
            <a:r>
              <a:rPr lang="es-ES" sz="1600" b="1" dirty="0" smtClean="0"/>
              <a:t>  </a:t>
            </a:r>
            <a:r>
              <a:rPr lang="es-ES" sz="1600" b="1" dirty="0" smtClean="0"/>
              <a:t>1´200,000         264,225          30%       79,267</a:t>
            </a:r>
            <a:endParaRPr lang="es-ES" sz="1600" b="1" u="sng" dirty="0" smtClean="0"/>
          </a:p>
          <a:p>
            <a:pPr eaLnBrk="1" hangingPunct="1">
              <a:buFont typeface="Wingdings" pitchFamily="2" charset="2"/>
              <a:buNone/>
              <a:defRPr/>
            </a:pPr>
            <a:r>
              <a:rPr lang="es-ES" sz="1600" b="1" dirty="0" smtClean="0"/>
              <a:t>                        (1)   814,000                                                                    763,181</a:t>
            </a:r>
            <a:endParaRPr lang="es-ES" dirty="0" smtClean="0"/>
          </a:p>
        </p:txBody>
      </p:sp>
    </p:spTree>
    <p:extLst>
      <p:ext uri="{BB962C8B-B14F-4D97-AF65-F5344CB8AC3E}">
        <p14:creationId xmlns:p14="http://schemas.microsoft.com/office/powerpoint/2010/main" val="14988241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3847207"/>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r>
              <a:rPr lang="es-MX" sz="2800" b="1" dirty="0" smtClean="0">
                <a:latin typeface="Arial" pitchFamily="34" charset="0"/>
                <a:cs typeface="Arial" pitchFamily="34" charset="0"/>
              </a:rPr>
              <a:t>:</a:t>
            </a:r>
          </a:p>
          <a:p>
            <a:endParaRPr lang="es-MX" sz="2800" b="1" dirty="0" smtClean="0">
              <a:latin typeface="Arial" pitchFamily="34" charset="0"/>
              <a:cs typeface="Arial" pitchFamily="34" charset="0"/>
            </a:endParaRPr>
          </a:p>
          <a:p>
            <a:endParaRPr lang="es-ES" sz="2800" b="1" dirty="0">
              <a:latin typeface="Arial" pitchFamily="34" charset="0"/>
              <a:cs typeface="Arial" pitchFamily="34" charset="0"/>
            </a:endParaRPr>
          </a:p>
          <a:p>
            <a:r>
              <a:rPr lang="es-MX" sz="2000" dirty="0" smtClean="0">
                <a:latin typeface="Arial" pitchFamily="34" charset="0"/>
                <a:cs typeface="Arial" pitchFamily="34" charset="0"/>
              </a:rPr>
              <a:t>Diputados</a:t>
            </a:r>
            <a:r>
              <a:rPr lang="es-MX" sz="2000" dirty="0">
                <a:latin typeface="Arial" pitchFamily="34" charset="0"/>
                <a:cs typeface="Arial" pitchFamily="34" charset="0"/>
              </a:rPr>
              <a:t>, C. d. (2014). Ley del Impuesto sobre la Renta. México: </a:t>
            </a:r>
            <a:r>
              <a:rPr lang="es-MX" sz="2000" dirty="0" err="1">
                <a:latin typeface="Arial" pitchFamily="34" charset="0"/>
                <a:cs typeface="Arial" pitchFamily="34" charset="0"/>
              </a:rPr>
              <a:t>Taxxx</a:t>
            </a:r>
            <a:r>
              <a:rPr lang="es-MX" sz="2000" dirty="0">
                <a:latin typeface="Arial" pitchFamily="34" charset="0"/>
                <a:cs typeface="Arial" pitchFamily="34" charset="0"/>
              </a:rPr>
              <a:t>.</a:t>
            </a:r>
          </a:p>
          <a:p>
            <a:endParaRPr lang="es-MX" sz="2000" dirty="0">
              <a:latin typeface="Arial" pitchFamily="34" charset="0"/>
              <a:cs typeface="Arial" pitchFamily="34" charset="0"/>
            </a:endParaRPr>
          </a:p>
          <a:p>
            <a:r>
              <a:rPr lang="es-MX" sz="2000" dirty="0" smtClean="0">
                <a:latin typeface="Arial" pitchFamily="34" charset="0"/>
                <a:cs typeface="Arial" pitchFamily="34" charset="0"/>
              </a:rPr>
              <a:t>Diputados</a:t>
            </a:r>
            <a:r>
              <a:rPr lang="es-MX" sz="2000" dirty="0">
                <a:latin typeface="Arial" pitchFamily="34" charset="0"/>
                <a:cs typeface="Arial" pitchFamily="34" charset="0"/>
              </a:rPr>
              <a:t>, C. d. (2014). Reglamento de la Ley del Impuesto sobre la Renta. México: </a:t>
            </a:r>
            <a:r>
              <a:rPr lang="es-MX" sz="2000" dirty="0" err="1">
                <a:latin typeface="Arial" pitchFamily="34" charset="0"/>
                <a:cs typeface="Arial" pitchFamily="34" charset="0"/>
              </a:rPr>
              <a:t>Taxxx</a:t>
            </a:r>
            <a:r>
              <a:rPr lang="es-MX" sz="2000" dirty="0">
                <a:latin typeface="Arial" pitchFamily="34" charset="0"/>
                <a:cs typeface="Arial" pitchFamily="34" charset="0"/>
              </a:rPr>
              <a:t>.</a:t>
            </a:r>
          </a:p>
          <a:p>
            <a:endParaRPr lang="es-MX" sz="2000" dirty="0">
              <a:latin typeface="Arial" pitchFamily="34" charset="0"/>
              <a:cs typeface="Arial" pitchFamily="34" charset="0"/>
            </a:endParaRPr>
          </a:p>
          <a:p>
            <a:r>
              <a:rPr lang="es-MX" sz="2000" dirty="0">
                <a:latin typeface="Arial" pitchFamily="34" charset="0"/>
                <a:cs typeface="Arial" pitchFamily="34" charset="0"/>
              </a:rPr>
              <a:t>Público, S. d. (30 de Diciembre de 2013). Resolución Miscelánea Fiscal 2014. México, Distrito Federal.</a:t>
            </a:r>
          </a:p>
          <a:p>
            <a:endParaRPr lang="es-MX" sz="2000" dirty="0" smtClean="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27584" y="980728"/>
            <a:ext cx="7056784" cy="3539430"/>
          </a:xfrm>
          <a:prstGeom prst="rect">
            <a:avLst/>
          </a:prstGeom>
          <a:noFill/>
        </p:spPr>
        <p:txBody>
          <a:bodyPr wrap="square" rtlCol="0">
            <a:spAutoFit/>
          </a:bodyPr>
          <a:lstStyle/>
          <a:p>
            <a:r>
              <a:rPr lang="es-MX" sz="2800" b="1" dirty="0" err="1" smtClean="0"/>
              <a:t>Abstract</a:t>
            </a:r>
            <a:endParaRPr lang="es-MX" sz="2800" b="1" dirty="0" smtClean="0"/>
          </a:p>
          <a:p>
            <a:endParaRPr lang="es-MX" sz="2800" b="1" dirty="0"/>
          </a:p>
          <a:p>
            <a:pPr algn="just"/>
            <a:r>
              <a:rPr lang="en-US" sz="2400" dirty="0">
                <a:latin typeface="Arial" panose="020B0604020202020204" pitchFamily="34" charset="0"/>
                <a:cs typeface="Arial" panose="020B0604020202020204" pitchFamily="34" charset="0"/>
              </a:rPr>
              <a:t>In the present material the theory and practice of what happens in 2004 if the entities had outstanding inventory and sell these had already been deducted at the time of your purchase is covered, you can deduct those inventories again but should be gradually accumulating in the following years.</a:t>
            </a:r>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4504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27584" y="692696"/>
            <a:ext cx="7488832" cy="3416320"/>
          </a:xfrm>
          <a:prstGeom prst="rect">
            <a:avLst/>
          </a:prstGeom>
          <a:noFill/>
        </p:spPr>
        <p:txBody>
          <a:bodyPr wrap="square" rtlCol="0">
            <a:spAutoFit/>
          </a:bodyPr>
          <a:lstStyle/>
          <a:p>
            <a:r>
              <a:rPr lang="es-MX" sz="2800" b="1" dirty="0"/>
              <a:t>Palabras </a:t>
            </a:r>
            <a:r>
              <a:rPr lang="es-MX" sz="2800" b="1" dirty="0" smtClean="0"/>
              <a:t>clave</a:t>
            </a:r>
          </a:p>
          <a:p>
            <a:endParaRPr lang="es-MX" sz="2800" b="1" dirty="0"/>
          </a:p>
          <a:p>
            <a:endParaRPr lang="es-MX" sz="2800" b="1" dirty="0" smtClean="0"/>
          </a:p>
          <a:p>
            <a:endParaRPr lang="es-MX" dirty="0"/>
          </a:p>
          <a:p>
            <a:pPr marL="342900" indent="-342900">
              <a:buFont typeface="Wingdings" panose="05000000000000000000" pitchFamily="2" charset="2"/>
              <a:buChar char="Ø"/>
            </a:pPr>
            <a:r>
              <a:rPr lang="es-MX" sz="2400" dirty="0" smtClean="0">
                <a:latin typeface="Arial" panose="020B0604020202020204" pitchFamily="34" charset="0"/>
                <a:cs typeface="Arial" panose="020B0604020202020204" pitchFamily="34" charset="0"/>
              </a:rPr>
              <a:t>Costo de lo vendido</a:t>
            </a:r>
          </a:p>
          <a:p>
            <a:pPr marL="342900" indent="-342900">
              <a:buFont typeface="Wingdings" panose="05000000000000000000" pitchFamily="2" charset="2"/>
              <a:buChar char="Ø"/>
            </a:pPr>
            <a:r>
              <a:rPr lang="es-MX" sz="2400" dirty="0" smtClean="0">
                <a:latin typeface="Arial" panose="020B0604020202020204" pitchFamily="34" charset="0"/>
                <a:cs typeface="Arial" panose="020B0604020202020204" pitchFamily="34" charset="0"/>
              </a:rPr>
              <a:t>Inventario promedio</a:t>
            </a:r>
          </a:p>
          <a:p>
            <a:pPr marL="342900" indent="-342900">
              <a:buFont typeface="Wingdings" panose="05000000000000000000" pitchFamily="2" charset="2"/>
              <a:buChar char="Ø"/>
            </a:pPr>
            <a:r>
              <a:rPr lang="es-MX" sz="2400" dirty="0" smtClean="0">
                <a:latin typeface="Arial" panose="020B0604020202020204" pitchFamily="34" charset="0"/>
                <a:cs typeface="Arial" panose="020B0604020202020204" pitchFamily="34" charset="0"/>
              </a:rPr>
              <a:t>Rotación de inventarios</a:t>
            </a:r>
          </a:p>
          <a:p>
            <a:pPr marL="342900" indent="-342900">
              <a:buFont typeface="Wingdings" panose="05000000000000000000" pitchFamily="2" charset="2"/>
              <a:buChar char="Ø"/>
            </a:pPr>
            <a:r>
              <a:rPr lang="es-MX" sz="2400" dirty="0" smtClean="0">
                <a:latin typeface="Arial" panose="020B0604020202020204" pitchFamily="34" charset="0"/>
                <a:cs typeface="Arial" panose="020B0604020202020204" pitchFamily="34" charset="0"/>
              </a:rPr>
              <a:t>Acumulación de inventarios</a:t>
            </a:r>
          </a:p>
          <a:p>
            <a:endParaRPr lang="es-MX" dirty="0"/>
          </a:p>
        </p:txBody>
      </p:sp>
    </p:spTree>
    <p:extLst>
      <p:ext uri="{BB962C8B-B14F-4D97-AF65-F5344CB8AC3E}">
        <p14:creationId xmlns:p14="http://schemas.microsoft.com/office/powerpoint/2010/main" val="3670719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55576" y="836712"/>
            <a:ext cx="7560840" cy="3139321"/>
          </a:xfrm>
          <a:prstGeom prst="rect">
            <a:avLst/>
          </a:prstGeom>
          <a:noFill/>
        </p:spPr>
        <p:txBody>
          <a:bodyPr wrap="square" rtlCol="0">
            <a:spAutoFit/>
          </a:bodyPr>
          <a:lstStyle/>
          <a:p>
            <a:r>
              <a:rPr lang="es-MX" sz="2800" b="1" dirty="0" err="1" smtClean="0">
                <a:latin typeface="Arial" panose="020B0604020202020204" pitchFamily="34" charset="0"/>
                <a:cs typeface="Arial" panose="020B0604020202020204" pitchFamily="34" charset="0"/>
              </a:rPr>
              <a:t>Keywords</a:t>
            </a:r>
            <a:endParaRPr lang="es-MX" sz="2800" b="1" dirty="0" smtClean="0">
              <a:latin typeface="Arial" panose="020B0604020202020204" pitchFamily="34" charset="0"/>
              <a:cs typeface="Arial" panose="020B0604020202020204" pitchFamily="34" charset="0"/>
            </a:endParaRPr>
          </a:p>
          <a:p>
            <a:endParaRPr lang="es-MX" sz="2800" b="1" dirty="0">
              <a:latin typeface="Arial" panose="020B0604020202020204" pitchFamily="34" charset="0"/>
              <a:cs typeface="Arial" panose="020B0604020202020204" pitchFamily="34" charset="0"/>
            </a:endParaRPr>
          </a:p>
          <a:p>
            <a:endParaRPr lang="es-MX" sz="2800" b="1" dirty="0" smtClean="0">
              <a:latin typeface="Arial" panose="020B0604020202020204" pitchFamily="34" charset="0"/>
              <a:cs typeface="Arial" panose="020B0604020202020204" pitchFamily="34" charset="0"/>
            </a:endParaRPr>
          </a:p>
          <a:p>
            <a:endParaRPr lang="es-MX" dirty="0"/>
          </a:p>
          <a:p>
            <a:pPr marL="342900" indent="-342900">
              <a:buFont typeface="Wingdings" panose="05000000000000000000" pitchFamily="2" charset="2"/>
              <a:buChar char="Ø"/>
            </a:pPr>
            <a:r>
              <a:rPr lang="en-US" sz="2400" dirty="0">
                <a:latin typeface="Arial" panose="020B0604020202020204" pitchFamily="34" charset="0"/>
                <a:cs typeface="Arial" panose="020B0604020202020204" pitchFamily="34" charset="0"/>
              </a:rPr>
              <a:t>Cost of sales </a:t>
            </a:r>
          </a:p>
          <a:p>
            <a:pPr marL="342900" indent="-342900">
              <a:buFont typeface="Wingdings" panose="05000000000000000000" pitchFamily="2" charset="2"/>
              <a:buChar char="Ø"/>
            </a:pPr>
            <a:r>
              <a:rPr lang="en-US" sz="2400" dirty="0">
                <a:latin typeface="Arial" panose="020B0604020202020204" pitchFamily="34" charset="0"/>
                <a:cs typeface="Arial" panose="020B0604020202020204" pitchFamily="34" charset="0"/>
              </a:rPr>
              <a:t>average inventory </a:t>
            </a:r>
          </a:p>
          <a:p>
            <a:pPr marL="342900" indent="-342900">
              <a:buFont typeface="Wingdings" panose="05000000000000000000" pitchFamily="2" charset="2"/>
              <a:buChar char="Ø"/>
            </a:pPr>
            <a:r>
              <a:rPr lang="en-US" sz="2400" dirty="0">
                <a:latin typeface="Arial" panose="020B0604020202020204" pitchFamily="34" charset="0"/>
                <a:cs typeface="Arial" panose="020B0604020202020204" pitchFamily="34" charset="0"/>
              </a:rPr>
              <a:t>Inventory turnover </a:t>
            </a:r>
          </a:p>
          <a:p>
            <a:pPr marL="342900" indent="-342900">
              <a:buFont typeface="Wingdings" panose="05000000000000000000" pitchFamily="2" charset="2"/>
              <a:buChar char="Ø"/>
            </a:pPr>
            <a:r>
              <a:rPr lang="en-US" sz="2400" dirty="0">
                <a:latin typeface="Arial" panose="020B0604020202020204" pitchFamily="34" charset="0"/>
                <a:cs typeface="Arial" panose="020B0604020202020204" pitchFamily="34" charset="0"/>
              </a:rPr>
              <a:t>Inventory accumulation</a:t>
            </a:r>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9409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755576" y="1718204"/>
            <a:ext cx="7632848" cy="2677656"/>
          </a:xfrm>
          <a:prstGeom prst="rect">
            <a:avLst/>
          </a:prstGeom>
          <a:noFill/>
        </p:spPr>
        <p:txBody>
          <a:bodyPr wrap="square" rtlCol="0">
            <a:spAutoFit/>
          </a:bodyPr>
          <a:lstStyle/>
          <a:p>
            <a:r>
              <a:rPr lang="es-MX" sz="2800" b="1" dirty="0">
                <a:latin typeface="Arial" pitchFamily="34" charset="0"/>
                <a:cs typeface="Arial" pitchFamily="34" charset="0"/>
              </a:rPr>
              <a:t>Objetivo general</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pPr algn="just"/>
            <a:r>
              <a:rPr lang="es-MX" sz="2800" dirty="0">
                <a:latin typeface="Arial" pitchFamily="34" charset="0"/>
                <a:cs typeface="Arial" pitchFamily="34" charset="0"/>
              </a:rPr>
              <a:t>Determinar de manera adecuada cada uno de los impuestos a los que se encuentren      sujetas las Personas Morales  en función de los ingresos que obtengan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71832" y="764704"/>
            <a:ext cx="8280920" cy="3970318"/>
          </a:xfrm>
          <a:prstGeom prst="rect">
            <a:avLst/>
          </a:prstGeom>
          <a:noFill/>
        </p:spPr>
        <p:txBody>
          <a:bodyPr wrap="square" rtlCol="0">
            <a:spAutoFit/>
          </a:bodyPr>
          <a:lstStyle/>
          <a:p>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pPr algn="ctr"/>
            <a:r>
              <a:rPr lang="es-MX" sz="2800" dirty="0">
                <a:latin typeface="Arial" pitchFamily="34" charset="0"/>
                <a:cs typeface="Arial" pitchFamily="34" charset="0"/>
              </a:rPr>
              <a:t>UNIDAD </a:t>
            </a:r>
            <a:r>
              <a:rPr lang="es-MX" sz="2800" dirty="0" smtClean="0">
                <a:latin typeface="Arial" pitchFamily="34" charset="0"/>
                <a:cs typeface="Arial" pitchFamily="34" charset="0"/>
              </a:rPr>
              <a:t>III</a:t>
            </a:r>
            <a:r>
              <a:rPr lang="es-MX" sz="2800" dirty="0" smtClean="0">
                <a:latin typeface="Arial" pitchFamily="34" charset="0"/>
                <a:cs typeface="Arial" pitchFamily="34" charset="0"/>
              </a:rPr>
              <a:t>: DEDUCCIONES </a:t>
            </a:r>
            <a:r>
              <a:rPr lang="es-MX" sz="2800" dirty="0">
                <a:latin typeface="Arial" pitchFamily="34" charset="0"/>
                <a:cs typeface="Arial" pitchFamily="34" charset="0"/>
              </a:rPr>
              <a:t>IMPUESTO SOBRE LA RENTA</a:t>
            </a: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r>
              <a:rPr lang="es-MX" sz="2800" b="1" dirty="0" smtClean="0">
                <a:latin typeface="Arial" pitchFamily="34" charset="0"/>
                <a:cs typeface="Arial" pitchFamily="34" charset="0"/>
              </a:rPr>
              <a:t>: </a:t>
            </a:r>
            <a:r>
              <a:rPr lang="es-MX" sz="2800" dirty="0" smtClean="0">
                <a:latin typeface="Arial" pitchFamily="34" charset="0"/>
                <a:cs typeface="Arial" pitchFamily="34" charset="0"/>
              </a:rPr>
              <a:t>Que </a:t>
            </a:r>
            <a:r>
              <a:rPr lang="es-MX" sz="2800" dirty="0">
                <a:latin typeface="Arial" pitchFamily="34" charset="0"/>
                <a:cs typeface="Arial" pitchFamily="34" charset="0"/>
              </a:rPr>
              <a:t>el alumno identifique las deducciones autorizadas aplicables a personas morales,   y desarrolle  casos prácticos en los que determinen dichas deducciones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5201424"/>
          </a:xfrm>
          <a:prstGeom prst="rect">
            <a:avLst/>
          </a:prstGeom>
          <a:noFill/>
        </p:spPr>
        <p:txBody>
          <a:bodyPr wrap="square" rtlCol="0">
            <a:spAutoFit/>
          </a:bodyPr>
          <a:lstStyle/>
          <a:p>
            <a:r>
              <a:rPr lang="es-MX" sz="2800" b="1" dirty="0" smtClean="0">
                <a:latin typeface="Arial" pitchFamily="34" charset="0"/>
                <a:cs typeface="Arial" pitchFamily="34" charset="0"/>
              </a:rPr>
              <a:t>Tema:</a:t>
            </a:r>
          </a:p>
          <a:p>
            <a:endParaRPr lang="es-MX" sz="2800" b="1" dirty="0">
              <a:latin typeface="Arial" pitchFamily="34" charset="0"/>
              <a:cs typeface="Arial" pitchFamily="34" charset="0"/>
            </a:endParaRPr>
          </a:p>
          <a:p>
            <a:r>
              <a:rPr lang="es-MX" sz="2800" b="1" dirty="0">
                <a:latin typeface="Arial" pitchFamily="34" charset="0"/>
                <a:cs typeface="Arial" pitchFamily="34" charset="0"/>
              </a:rPr>
              <a:t>3.1 Clases de </a:t>
            </a:r>
            <a:r>
              <a:rPr lang="es-MX" sz="2800" b="1" dirty="0" smtClean="0">
                <a:latin typeface="Arial" pitchFamily="34" charset="0"/>
                <a:cs typeface="Arial" pitchFamily="34" charset="0"/>
              </a:rPr>
              <a:t>deducciones</a:t>
            </a:r>
          </a:p>
          <a:p>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Introducción</a:t>
            </a:r>
            <a:r>
              <a:rPr lang="es-MX" sz="2800" b="1" dirty="0" smtClean="0">
                <a:latin typeface="Arial" pitchFamily="34" charset="0"/>
                <a:cs typeface="Arial" pitchFamily="34" charset="0"/>
              </a:rPr>
              <a:t>: </a:t>
            </a:r>
            <a:r>
              <a:rPr lang="es-MX" sz="2800" dirty="0" smtClean="0">
                <a:latin typeface="Arial" pitchFamily="34" charset="0"/>
                <a:cs typeface="Arial" pitchFamily="34" charset="0"/>
              </a:rPr>
              <a:t>A partir del </a:t>
            </a:r>
            <a:r>
              <a:rPr lang="es-MX" sz="2800" dirty="0" smtClean="0">
                <a:latin typeface="Arial" pitchFamily="34" charset="0"/>
                <a:cs typeface="Arial" pitchFamily="34" charset="0"/>
              </a:rPr>
              <a:t>e</a:t>
            </a:r>
            <a:r>
              <a:rPr lang="es-MX" sz="2800" dirty="0" smtClean="0">
                <a:latin typeface="Arial" pitchFamily="34" charset="0"/>
                <a:cs typeface="Arial" pitchFamily="34" charset="0"/>
              </a:rPr>
              <a:t>jercicio 2005 las personas morales deducen de sus ingresos el costo de ventas en lugar de las compras pagadas como se hacía anteriormente, aquí se presenta la parte teórica y práctica de cómo proceder en el caso de que al 31 de diciembre de 2004 se tuvieran inventarios que se venden en ejercicios posteriores</a:t>
            </a:r>
            <a:r>
              <a:rPr lang="es-MX" sz="2800" b="1" dirty="0" smtClean="0">
                <a:latin typeface="Arial" pitchFamily="34" charset="0"/>
                <a:cs typeface="Arial" pitchFamily="34" charset="0"/>
              </a:rPr>
              <a:t>. </a:t>
            </a:r>
            <a:endParaRPr lang="es-MX" sz="2800" b="1" dirty="0" smtClean="0">
              <a:latin typeface="Arial" pitchFamily="34" charset="0"/>
              <a:cs typeface="Arial" pitchFamily="34" charset="0"/>
            </a:endParaRPr>
          </a:p>
          <a:p>
            <a:pPr algn="just"/>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476672"/>
            <a:ext cx="7918022" cy="6924973"/>
          </a:xfrm>
          <a:prstGeom prst="rect">
            <a:avLst/>
          </a:prstGeom>
          <a:noFill/>
        </p:spPr>
        <p:txBody>
          <a:bodyPr wrap="square" rtlCol="0">
            <a:spAutoFit/>
          </a:bodyPr>
          <a:lstStyle/>
          <a:p>
            <a:r>
              <a:rPr lang="es-MX" sz="2800" b="1" dirty="0" smtClean="0">
                <a:latin typeface="Arial" pitchFamily="34" charset="0"/>
                <a:cs typeface="Arial" pitchFamily="34" charset="0"/>
              </a:rPr>
              <a:t>Desarrollo del Tema</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r>
              <a:rPr lang="es-MX" sz="2000" dirty="0">
                <a:latin typeface="Arial" pitchFamily="34" charset="0"/>
                <a:cs typeface="Arial" pitchFamily="34" charset="0"/>
              </a:rPr>
              <a:t>Ley del Impuesto Sobre la Renta</a:t>
            </a:r>
          </a:p>
          <a:p>
            <a:endParaRPr lang="es-MX" sz="2000" dirty="0">
              <a:latin typeface="Arial" pitchFamily="34" charset="0"/>
              <a:cs typeface="Arial" pitchFamily="34" charset="0"/>
            </a:endParaRPr>
          </a:p>
          <a:p>
            <a:r>
              <a:rPr lang="es-MX" sz="2000" dirty="0">
                <a:latin typeface="Arial" pitchFamily="34" charset="0"/>
                <a:cs typeface="Arial" pitchFamily="34" charset="0"/>
              </a:rPr>
              <a:t>TITULO IV.- De las Personas Morales</a:t>
            </a:r>
          </a:p>
          <a:p>
            <a:endParaRPr lang="es-MX" sz="2000" dirty="0">
              <a:latin typeface="Arial" pitchFamily="34" charset="0"/>
              <a:cs typeface="Arial" pitchFamily="34" charset="0"/>
            </a:endParaRPr>
          </a:p>
          <a:p>
            <a:r>
              <a:rPr lang="es-MX" sz="2000" dirty="0">
                <a:latin typeface="Arial" pitchFamily="34" charset="0"/>
                <a:cs typeface="Arial" pitchFamily="34" charset="0"/>
              </a:rPr>
              <a:t>CAPÍTULO II</a:t>
            </a:r>
          </a:p>
          <a:p>
            <a:r>
              <a:rPr lang="es-MX" sz="2000" dirty="0">
                <a:latin typeface="Arial" pitchFamily="34" charset="0"/>
                <a:cs typeface="Arial" pitchFamily="34" charset="0"/>
              </a:rPr>
              <a:t>DE LAS DEDUCCIONES</a:t>
            </a:r>
          </a:p>
          <a:p>
            <a:r>
              <a:rPr lang="es-MX" sz="2000" dirty="0">
                <a:latin typeface="Arial" pitchFamily="34" charset="0"/>
                <a:cs typeface="Arial" pitchFamily="34" charset="0"/>
              </a:rPr>
              <a:t>SECCIÓN I</a:t>
            </a:r>
          </a:p>
          <a:p>
            <a:r>
              <a:rPr lang="es-MX" sz="2000" dirty="0">
                <a:latin typeface="Arial" pitchFamily="34" charset="0"/>
                <a:cs typeface="Arial" pitchFamily="34" charset="0"/>
              </a:rPr>
              <a:t>DE LAS DEDUCCIONES EN GENERAL</a:t>
            </a:r>
          </a:p>
          <a:p>
            <a:endParaRPr lang="es-MX" sz="2000" dirty="0">
              <a:latin typeface="Arial" pitchFamily="34" charset="0"/>
              <a:cs typeface="Arial" pitchFamily="34" charset="0"/>
            </a:endParaRPr>
          </a:p>
          <a:p>
            <a:r>
              <a:rPr lang="es-MX" sz="2000" dirty="0">
                <a:latin typeface="Arial" pitchFamily="34" charset="0"/>
                <a:cs typeface="Arial" pitchFamily="34" charset="0"/>
              </a:rPr>
              <a:t>Artículo 25. Los contribuyentes podrán efectuar las deducciones siguientes:</a:t>
            </a:r>
          </a:p>
          <a:p>
            <a:r>
              <a:rPr lang="es-MX" sz="2000" dirty="0">
                <a:latin typeface="Arial" pitchFamily="34" charset="0"/>
                <a:cs typeface="Arial" pitchFamily="34" charset="0"/>
              </a:rPr>
              <a:t>……..</a:t>
            </a:r>
          </a:p>
          <a:p>
            <a:endParaRPr lang="es-MX" sz="2000" dirty="0">
              <a:latin typeface="Arial" pitchFamily="34" charset="0"/>
              <a:cs typeface="Arial" pitchFamily="34" charset="0"/>
            </a:endParaRPr>
          </a:p>
          <a:p>
            <a:r>
              <a:rPr lang="es-MX" sz="2000" dirty="0">
                <a:latin typeface="Arial" pitchFamily="34" charset="0"/>
                <a:cs typeface="Arial" pitchFamily="34" charset="0"/>
              </a:rPr>
              <a:t>II.	El costo de lo vendido.</a:t>
            </a:r>
          </a:p>
          <a:p>
            <a:endParaRPr lang="es-MX" sz="2800" b="1" dirty="0">
              <a:latin typeface="Arial" pitchFamily="34" charset="0"/>
              <a:cs typeface="Arial" pitchFamily="34" charset="0"/>
            </a:endParaRPr>
          </a:p>
          <a:p>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spTree>
    <p:extLst>
      <p:ext uri="{BB962C8B-B14F-4D97-AF65-F5344CB8AC3E}">
        <p14:creationId xmlns:p14="http://schemas.microsoft.com/office/powerpoint/2010/main" val="375976026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471</TotalTime>
  <Words>981</Words>
  <Application>Microsoft Office PowerPoint</Application>
  <PresentationFormat>Presentación en pantalla (4:3)</PresentationFormat>
  <Paragraphs>304</Paragraphs>
  <Slides>25</Slides>
  <Notes>1</Notes>
  <HiddenSlides>0</HiddenSlides>
  <MMClips>0</MMClips>
  <ScaleCrop>false</ScaleCrop>
  <HeadingPairs>
    <vt:vector size="4" baseType="variant">
      <vt:variant>
        <vt:lpstr>Tema</vt:lpstr>
      </vt:variant>
      <vt:variant>
        <vt:i4>1</vt:i4>
      </vt:variant>
      <vt:variant>
        <vt:lpstr>Títulos de diapositiva</vt:lpstr>
      </vt:variant>
      <vt:variant>
        <vt:i4>25</vt:i4>
      </vt:variant>
    </vt:vector>
  </HeadingPairs>
  <TitlesOfParts>
    <vt:vector size="26"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DETERMINACION DEL INVENTARIO  ACUMULABLE 2004</vt:lpstr>
      <vt:lpstr>Presentación de PowerPoint</vt:lpstr>
      <vt:lpstr>DETERMINACION DEL INDICE PROMEDIO DE ROTACION DE  INVENTARIOS</vt:lpstr>
      <vt:lpstr>ACUMULACION DE INVENTARIO</vt:lpstr>
      <vt:lpstr>UTILIDAD Y PAGO  DE ISR  TOMANDO  EL  INV 2004 COMO NO  DEDUCIBLE</vt:lpstr>
      <vt:lpstr>CONSIDERANDO LA OPCION DE  ACUMULACION DEL INVENTARIO  Y HACIENDO DEDUCIBLE EL COSTO DE VENTAS</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SICAF</cp:lastModifiedBy>
  <cp:revision>29</cp:revision>
  <dcterms:created xsi:type="dcterms:W3CDTF">2012-08-07T16:35:15Z</dcterms:created>
  <dcterms:modified xsi:type="dcterms:W3CDTF">2014-03-20T21:18:08Z</dcterms:modified>
</cp:coreProperties>
</file>